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2"/>
  </p:notesMasterIdLst>
  <p:sldIdLst>
    <p:sldId id="336" r:id="rId2"/>
    <p:sldId id="337" r:id="rId3"/>
    <p:sldId id="720" r:id="rId4"/>
    <p:sldId id="339" r:id="rId5"/>
    <p:sldId id="595" r:id="rId6"/>
    <p:sldId id="721" r:id="rId7"/>
    <p:sldId id="597" r:id="rId8"/>
    <p:sldId id="598" r:id="rId9"/>
    <p:sldId id="722" r:id="rId10"/>
    <p:sldId id="599" r:id="rId11"/>
    <p:sldId id="723" r:id="rId12"/>
    <p:sldId id="600" r:id="rId13"/>
    <p:sldId id="601" r:id="rId14"/>
    <p:sldId id="602" r:id="rId15"/>
    <p:sldId id="603" r:id="rId16"/>
    <p:sldId id="604" r:id="rId17"/>
    <p:sldId id="605" r:id="rId18"/>
    <p:sldId id="606" r:id="rId19"/>
    <p:sldId id="612" r:id="rId20"/>
    <p:sldId id="611" r:id="rId21"/>
    <p:sldId id="608" r:id="rId22"/>
    <p:sldId id="609" r:id="rId23"/>
    <p:sldId id="630" r:id="rId24"/>
    <p:sldId id="659" r:id="rId25"/>
    <p:sldId id="719" r:id="rId26"/>
    <p:sldId id="614" r:id="rId27"/>
    <p:sldId id="610" r:id="rId28"/>
    <p:sldId id="631" r:id="rId29"/>
    <p:sldId id="632" r:id="rId30"/>
    <p:sldId id="620" r:id="rId31"/>
    <p:sldId id="622" r:id="rId32"/>
    <p:sldId id="621" r:id="rId33"/>
    <p:sldId id="617" r:id="rId34"/>
    <p:sldId id="623" r:id="rId35"/>
    <p:sldId id="619" r:id="rId36"/>
    <p:sldId id="624" r:id="rId37"/>
    <p:sldId id="625" r:id="rId38"/>
    <p:sldId id="635" r:id="rId39"/>
    <p:sldId id="628" r:id="rId40"/>
    <p:sldId id="636" r:id="rId41"/>
    <p:sldId id="647" r:id="rId42"/>
    <p:sldId id="638" r:id="rId43"/>
    <p:sldId id="639" r:id="rId44"/>
    <p:sldId id="640" r:id="rId45"/>
    <p:sldId id="641" r:id="rId46"/>
    <p:sldId id="642" r:id="rId47"/>
    <p:sldId id="660" r:id="rId48"/>
    <p:sldId id="648" r:id="rId49"/>
    <p:sldId id="649" r:id="rId50"/>
    <p:sldId id="704" r:id="rId51"/>
    <p:sldId id="645" r:id="rId52"/>
    <p:sldId id="646" r:id="rId53"/>
    <p:sldId id="650" r:id="rId54"/>
    <p:sldId id="651" r:id="rId55"/>
    <p:sldId id="652" r:id="rId56"/>
    <p:sldId id="654" r:id="rId57"/>
    <p:sldId id="655" r:id="rId58"/>
    <p:sldId id="675" r:id="rId59"/>
    <p:sldId id="676" r:id="rId60"/>
    <p:sldId id="678" r:id="rId61"/>
    <p:sldId id="679" r:id="rId62"/>
    <p:sldId id="680" r:id="rId63"/>
    <p:sldId id="681" r:id="rId64"/>
    <p:sldId id="662" r:id="rId65"/>
    <p:sldId id="674" r:id="rId66"/>
    <p:sldId id="663" r:id="rId67"/>
    <p:sldId id="665" r:id="rId68"/>
    <p:sldId id="666" r:id="rId69"/>
    <p:sldId id="667" r:id="rId70"/>
    <p:sldId id="668" r:id="rId71"/>
    <p:sldId id="682" r:id="rId72"/>
    <p:sldId id="670" r:id="rId73"/>
    <p:sldId id="671" r:id="rId74"/>
    <p:sldId id="672" r:id="rId75"/>
    <p:sldId id="673" r:id="rId76"/>
    <p:sldId id="683" r:id="rId77"/>
    <p:sldId id="696" r:id="rId78"/>
    <p:sldId id="684" r:id="rId79"/>
    <p:sldId id="705" r:id="rId80"/>
    <p:sldId id="685" r:id="rId81"/>
    <p:sldId id="698" r:id="rId82"/>
    <p:sldId id="689" r:id="rId83"/>
    <p:sldId id="701" r:id="rId84"/>
    <p:sldId id="706" r:id="rId85"/>
    <p:sldId id="716" r:id="rId86"/>
    <p:sldId id="717" r:id="rId87"/>
    <p:sldId id="718" r:id="rId88"/>
    <p:sldId id="709" r:id="rId89"/>
    <p:sldId id="711" r:id="rId90"/>
    <p:sldId id="340" r:id="rId91"/>
  </p:sldIdLst>
  <p:sldSz cx="9144000" cy="6858000" type="screen4x3"/>
  <p:notesSz cx="6858000" cy="9144000"/>
  <p:defaultTex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792"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CL" dirty="0"/>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C52C5A0-4555-47D2-B7DE-24BF1CCD07B2}" type="datetimeFigureOut">
              <a:rPr lang="es-CL" smtClean="0"/>
              <a:pPr/>
              <a:t>23-11-2015</a:t>
            </a:fld>
            <a:endParaRPr lang="es-CL" dirty="0"/>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CL" dirty="0"/>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CL" dirty="0"/>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DE1CDFB-9E66-4663-8166-233FB4A83E1E}" type="slidenum">
              <a:rPr lang="es-CL" smtClean="0"/>
              <a:pPr/>
              <a:t>‹Nº›</a:t>
            </a:fld>
            <a:endParaRPr lang="es-CL" dirty="0"/>
          </a:p>
        </p:txBody>
      </p:sp>
    </p:spTree>
    <p:extLst>
      <p:ext uri="{BB962C8B-B14F-4D97-AF65-F5344CB8AC3E}">
        <p14:creationId xmlns:p14="http://schemas.microsoft.com/office/powerpoint/2010/main" val="21490590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CL"/>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CL"/>
          </a:p>
        </p:txBody>
      </p:sp>
      <p:sp>
        <p:nvSpPr>
          <p:cNvPr id="4" name="3 Marcador de fecha"/>
          <p:cNvSpPr>
            <a:spLocks noGrp="1"/>
          </p:cNvSpPr>
          <p:nvPr>
            <p:ph type="dt" sz="half" idx="10"/>
          </p:nvPr>
        </p:nvSpPr>
        <p:spPr/>
        <p:txBody>
          <a:bodyPr/>
          <a:lstStyle/>
          <a:p>
            <a:fld id="{BC808FF9-7AA9-4294-90DE-552362F31DED}" type="datetimeFigureOut">
              <a:rPr lang="es-CL" smtClean="0"/>
              <a:pPr/>
              <a:t>23-11-2015</a:t>
            </a:fld>
            <a:endParaRPr lang="es-CL" dirty="0"/>
          </a:p>
        </p:txBody>
      </p:sp>
      <p:sp>
        <p:nvSpPr>
          <p:cNvPr id="5" name="4 Marcador de pie de página"/>
          <p:cNvSpPr>
            <a:spLocks noGrp="1"/>
          </p:cNvSpPr>
          <p:nvPr>
            <p:ph type="ftr" sz="quarter" idx="11"/>
          </p:nvPr>
        </p:nvSpPr>
        <p:spPr/>
        <p:txBody>
          <a:bodyPr/>
          <a:lstStyle/>
          <a:p>
            <a:endParaRPr lang="es-CL" dirty="0"/>
          </a:p>
        </p:txBody>
      </p:sp>
      <p:sp>
        <p:nvSpPr>
          <p:cNvPr id="6" name="5 Marcador de número de diapositiva"/>
          <p:cNvSpPr>
            <a:spLocks noGrp="1"/>
          </p:cNvSpPr>
          <p:nvPr>
            <p:ph type="sldNum" sz="quarter" idx="12"/>
          </p:nvPr>
        </p:nvSpPr>
        <p:spPr/>
        <p:txBody>
          <a:bodyPr/>
          <a:lstStyle/>
          <a:p>
            <a:fld id="{BE6ECDEF-1F3D-4490-894A-C9DDF54EB700}" type="slidenum">
              <a:rPr lang="es-CL" smtClean="0"/>
              <a:pPr/>
              <a:t>‹Nº›</a:t>
            </a:fld>
            <a:endParaRPr lang="es-CL"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10"/>
          </p:nvPr>
        </p:nvSpPr>
        <p:spPr/>
        <p:txBody>
          <a:bodyPr/>
          <a:lstStyle/>
          <a:p>
            <a:fld id="{BC808FF9-7AA9-4294-90DE-552362F31DED}" type="datetimeFigureOut">
              <a:rPr lang="es-CL" smtClean="0"/>
              <a:pPr/>
              <a:t>23-11-2015</a:t>
            </a:fld>
            <a:endParaRPr lang="es-CL" dirty="0"/>
          </a:p>
        </p:txBody>
      </p:sp>
      <p:sp>
        <p:nvSpPr>
          <p:cNvPr id="5" name="4 Marcador de pie de página"/>
          <p:cNvSpPr>
            <a:spLocks noGrp="1"/>
          </p:cNvSpPr>
          <p:nvPr>
            <p:ph type="ftr" sz="quarter" idx="11"/>
          </p:nvPr>
        </p:nvSpPr>
        <p:spPr/>
        <p:txBody>
          <a:bodyPr/>
          <a:lstStyle/>
          <a:p>
            <a:endParaRPr lang="es-CL" dirty="0"/>
          </a:p>
        </p:txBody>
      </p:sp>
      <p:sp>
        <p:nvSpPr>
          <p:cNvPr id="6" name="5 Marcador de número de diapositiva"/>
          <p:cNvSpPr>
            <a:spLocks noGrp="1"/>
          </p:cNvSpPr>
          <p:nvPr>
            <p:ph type="sldNum" sz="quarter" idx="12"/>
          </p:nvPr>
        </p:nvSpPr>
        <p:spPr/>
        <p:txBody>
          <a:bodyPr/>
          <a:lstStyle/>
          <a:p>
            <a:fld id="{BE6ECDEF-1F3D-4490-894A-C9DDF54EB700}" type="slidenum">
              <a:rPr lang="es-CL" smtClean="0"/>
              <a:pPr/>
              <a:t>‹Nº›</a:t>
            </a:fld>
            <a:endParaRPr lang="es-CL"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CL"/>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10"/>
          </p:nvPr>
        </p:nvSpPr>
        <p:spPr/>
        <p:txBody>
          <a:bodyPr/>
          <a:lstStyle/>
          <a:p>
            <a:fld id="{BC808FF9-7AA9-4294-90DE-552362F31DED}" type="datetimeFigureOut">
              <a:rPr lang="es-CL" smtClean="0"/>
              <a:pPr/>
              <a:t>23-11-2015</a:t>
            </a:fld>
            <a:endParaRPr lang="es-CL" dirty="0"/>
          </a:p>
        </p:txBody>
      </p:sp>
      <p:sp>
        <p:nvSpPr>
          <p:cNvPr id="5" name="4 Marcador de pie de página"/>
          <p:cNvSpPr>
            <a:spLocks noGrp="1"/>
          </p:cNvSpPr>
          <p:nvPr>
            <p:ph type="ftr" sz="quarter" idx="11"/>
          </p:nvPr>
        </p:nvSpPr>
        <p:spPr/>
        <p:txBody>
          <a:bodyPr/>
          <a:lstStyle/>
          <a:p>
            <a:endParaRPr lang="es-CL" dirty="0"/>
          </a:p>
        </p:txBody>
      </p:sp>
      <p:sp>
        <p:nvSpPr>
          <p:cNvPr id="6" name="5 Marcador de número de diapositiva"/>
          <p:cNvSpPr>
            <a:spLocks noGrp="1"/>
          </p:cNvSpPr>
          <p:nvPr>
            <p:ph type="sldNum" sz="quarter" idx="12"/>
          </p:nvPr>
        </p:nvSpPr>
        <p:spPr/>
        <p:txBody>
          <a:bodyPr/>
          <a:lstStyle/>
          <a:p>
            <a:fld id="{BE6ECDEF-1F3D-4490-894A-C9DDF54EB700}" type="slidenum">
              <a:rPr lang="es-CL" smtClean="0"/>
              <a:pPr/>
              <a:t>‹Nº›</a:t>
            </a:fld>
            <a:endParaRPr lang="es-CL"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10"/>
          </p:nvPr>
        </p:nvSpPr>
        <p:spPr/>
        <p:txBody>
          <a:bodyPr/>
          <a:lstStyle/>
          <a:p>
            <a:fld id="{BC808FF9-7AA9-4294-90DE-552362F31DED}" type="datetimeFigureOut">
              <a:rPr lang="es-CL" smtClean="0"/>
              <a:pPr/>
              <a:t>23-11-2015</a:t>
            </a:fld>
            <a:endParaRPr lang="es-CL" dirty="0"/>
          </a:p>
        </p:txBody>
      </p:sp>
      <p:sp>
        <p:nvSpPr>
          <p:cNvPr id="5" name="4 Marcador de pie de página"/>
          <p:cNvSpPr>
            <a:spLocks noGrp="1"/>
          </p:cNvSpPr>
          <p:nvPr>
            <p:ph type="ftr" sz="quarter" idx="11"/>
          </p:nvPr>
        </p:nvSpPr>
        <p:spPr/>
        <p:txBody>
          <a:bodyPr/>
          <a:lstStyle/>
          <a:p>
            <a:endParaRPr lang="es-CL" dirty="0"/>
          </a:p>
        </p:txBody>
      </p:sp>
      <p:sp>
        <p:nvSpPr>
          <p:cNvPr id="6" name="5 Marcador de número de diapositiva"/>
          <p:cNvSpPr>
            <a:spLocks noGrp="1"/>
          </p:cNvSpPr>
          <p:nvPr>
            <p:ph type="sldNum" sz="quarter" idx="12"/>
          </p:nvPr>
        </p:nvSpPr>
        <p:spPr/>
        <p:txBody>
          <a:bodyPr/>
          <a:lstStyle/>
          <a:p>
            <a:fld id="{BE6ECDEF-1F3D-4490-894A-C9DDF54EB700}" type="slidenum">
              <a:rPr lang="es-CL" smtClean="0"/>
              <a:pPr/>
              <a:t>‹Nº›</a:t>
            </a:fld>
            <a:endParaRPr lang="es-CL"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CL"/>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BC808FF9-7AA9-4294-90DE-552362F31DED}" type="datetimeFigureOut">
              <a:rPr lang="es-CL" smtClean="0"/>
              <a:pPr/>
              <a:t>23-11-2015</a:t>
            </a:fld>
            <a:endParaRPr lang="es-CL" dirty="0"/>
          </a:p>
        </p:txBody>
      </p:sp>
      <p:sp>
        <p:nvSpPr>
          <p:cNvPr id="5" name="4 Marcador de pie de página"/>
          <p:cNvSpPr>
            <a:spLocks noGrp="1"/>
          </p:cNvSpPr>
          <p:nvPr>
            <p:ph type="ftr" sz="quarter" idx="11"/>
          </p:nvPr>
        </p:nvSpPr>
        <p:spPr/>
        <p:txBody>
          <a:bodyPr/>
          <a:lstStyle/>
          <a:p>
            <a:endParaRPr lang="es-CL" dirty="0"/>
          </a:p>
        </p:txBody>
      </p:sp>
      <p:sp>
        <p:nvSpPr>
          <p:cNvPr id="6" name="5 Marcador de número de diapositiva"/>
          <p:cNvSpPr>
            <a:spLocks noGrp="1"/>
          </p:cNvSpPr>
          <p:nvPr>
            <p:ph type="sldNum" sz="quarter" idx="12"/>
          </p:nvPr>
        </p:nvSpPr>
        <p:spPr/>
        <p:txBody>
          <a:bodyPr/>
          <a:lstStyle/>
          <a:p>
            <a:fld id="{BE6ECDEF-1F3D-4490-894A-C9DDF54EB700}" type="slidenum">
              <a:rPr lang="es-CL" smtClean="0"/>
              <a:pPr/>
              <a:t>‹Nº›</a:t>
            </a:fld>
            <a:endParaRPr lang="es-CL"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5" name="4 Marcador de fecha"/>
          <p:cNvSpPr>
            <a:spLocks noGrp="1"/>
          </p:cNvSpPr>
          <p:nvPr>
            <p:ph type="dt" sz="half" idx="10"/>
          </p:nvPr>
        </p:nvSpPr>
        <p:spPr/>
        <p:txBody>
          <a:bodyPr/>
          <a:lstStyle/>
          <a:p>
            <a:fld id="{BC808FF9-7AA9-4294-90DE-552362F31DED}" type="datetimeFigureOut">
              <a:rPr lang="es-CL" smtClean="0"/>
              <a:pPr/>
              <a:t>23-11-2015</a:t>
            </a:fld>
            <a:endParaRPr lang="es-CL" dirty="0"/>
          </a:p>
        </p:txBody>
      </p:sp>
      <p:sp>
        <p:nvSpPr>
          <p:cNvPr id="6" name="5 Marcador de pie de página"/>
          <p:cNvSpPr>
            <a:spLocks noGrp="1"/>
          </p:cNvSpPr>
          <p:nvPr>
            <p:ph type="ftr" sz="quarter" idx="11"/>
          </p:nvPr>
        </p:nvSpPr>
        <p:spPr/>
        <p:txBody>
          <a:bodyPr/>
          <a:lstStyle/>
          <a:p>
            <a:endParaRPr lang="es-CL" dirty="0"/>
          </a:p>
        </p:txBody>
      </p:sp>
      <p:sp>
        <p:nvSpPr>
          <p:cNvPr id="7" name="6 Marcador de número de diapositiva"/>
          <p:cNvSpPr>
            <a:spLocks noGrp="1"/>
          </p:cNvSpPr>
          <p:nvPr>
            <p:ph type="sldNum" sz="quarter" idx="12"/>
          </p:nvPr>
        </p:nvSpPr>
        <p:spPr/>
        <p:txBody>
          <a:bodyPr/>
          <a:lstStyle/>
          <a:p>
            <a:fld id="{BE6ECDEF-1F3D-4490-894A-C9DDF54EB700}" type="slidenum">
              <a:rPr lang="es-CL" smtClean="0"/>
              <a:pPr/>
              <a:t>‹Nº›</a:t>
            </a:fld>
            <a:endParaRPr lang="es-CL"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CL"/>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7" name="6 Marcador de fecha"/>
          <p:cNvSpPr>
            <a:spLocks noGrp="1"/>
          </p:cNvSpPr>
          <p:nvPr>
            <p:ph type="dt" sz="half" idx="10"/>
          </p:nvPr>
        </p:nvSpPr>
        <p:spPr/>
        <p:txBody>
          <a:bodyPr/>
          <a:lstStyle/>
          <a:p>
            <a:fld id="{BC808FF9-7AA9-4294-90DE-552362F31DED}" type="datetimeFigureOut">
              <a:rPr lang="es-CL" smtClean="0"/>
              <a:pPr/>
              <a:t>23-11-2015</a:t>
            </a:fld>
            <a:endParaRPr lang="es-CL" dirty="0"/>
          </a:p>
        </p:txBody>
      </p:sp>
      <p:sp>
        <p:nvSpPr>
          <p:cNvPr id="8" name="7 Marcador de pie de página"/>
          <p:cNvSpPr>
            <a:spLocks noGrp="1"/>
          </p:cNvSpPr>
          <p:nvPr>
            <p:ph type="ftr" sz="quarter" idx="11"/>
          </p:nvPr>
        </p:nvSpPr>
        <p:spPr/>
        <p:txBody>
          <a:bodyPr/>
          <a:lstStyle/>
          <a:p>
            <a:endParaRPr lang="es-CL" dirty="0"/>
          </a:p>
        </p:txBody>
      </p:sp>
      <p:sp>
        <p:nvSpPr>
          <p:cNvPr id="9" name="8 Marcador de número de diapositiva"/>
          <p:cNvSpPr>
            <a:spLocks noGrp="1"/>
          </p:cNvSpPr>
          <p:nvPr>
            <p:ph type="sldNum" sz="quarter" idx="12"/>
          </p:nvPr>
        </p:nvSpPr>
        <p:spPr/>
        <p:txBody>
          <a:bodyPr/>
          <a:lstStyle/>
          <a:p>
            <a:fld id="{BE6ECDEF-1F3D-4490-894A-C9DDF54EB700}" type="slidenum">
              <a:rPr lang="es-CL" smtClean="0"/>
              <a:pPr/>
              <a:t>‹Nº›</a:t>
            </a:fld>
            <a:endParaRPr lang="es-CL"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fecha"/>
          <p:cNvSpPr>
            <a:spLocks noGrp="1"/>
          </p:cNvSpPr>
          <p:nvPr>
            <p:ph type="dt" sz="half" idx="10"/>
          </p:nvPr>
        </p:nvSpPr>
        <p:spPr/>
        <p:txBody>
          <a:bodyPr/>
          <a:lstStyle/>
          <a:p>
            <a:fld id="{BC808FF9-7AA9-4294-90DE-552362F31DED}" type="datetimeFigureOut">
              <a:rPr lang="es-CL" smtClean="0"/>
              <a:pPr/>
              <a:t>23-11-2015</a:t>
            </a:fld>
            <a:endParaRPr lang="es-CL" dirty="0"/>
          </a:p>
        </p:txBody>
      </p:sp>
      <p:sp>
        <p:nvSpPr>
          <p:cNvPr id="4" name="3 Marcador de pie de página"/>
          <p:cNvSpPr>
            <a:spLocks noGrp="1"/>
          </p:cNvSpPr>
          <p:nvPr>
            <p:ph type="ftr" sz="quarter" idx="11"/>
          </p:nvPr>
        </p:nvSpPr>
        <p:spPr/>
        <p:txBody>
          <a:bodyPr/>
          <a:lstStyle/>
          <a:p>
            <a:endParaRPr lang="es-CL" dirty="0"/>
          </a:p>
        </p:txBody>
      </p:sp>
      <p:sp>
        <p:nvSpPr>
          <p:cNvPr id="5" name="4 Marcador de número de diapositiva"/>
          <p:cNvSpPr>
            <a:spLocks noGrp="1"/>
          </p:cNvSpPr>
          <p:nvPr>
            <p:ph type="sldNum" sz="quarter" idx="12"/>
          </p:nvPr>
        </p:nvSpPr>
        <p:spPr/>
        <p:txBody>
          <a:bodyPr/>
          <a:lstStyle/>
          <a:p>
            <a:fld id="{BE6ECDEF-1F3D-4490-894A-C9DDF54EB700}" type="slidenum">
              <a:rPr lang="es-CL" smtClean="0"/>
              <a:pPr/>
              <a:t>‹Nº›</a:t>
            </a:fld>
            <a:endParaRPr lang="es-CL"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BC808FF9-7AA9-4294-90DE-552362F31DED}" type="datetimeFigureOut">
              <a:rPr lang="es-CL" smtClean="0"/>
              <a:pPr/>
              <a:t>23-11-2015</a:t>
            </a:fld>
            <a:endParaRPr lang="es-CL" dirty="0"/>
          </a:p>
        </p:txBody>
      </p:sp>
      <p:sp>
        <p:nvSpPr>
          <p:cNvPr id="3" name="2 Marcador de pie de página"/>
          <p:cNvSpPr>
            <a:spLocks noGrp="1"/>
          </p:cNvSpPr>
          <p:nvPr>
            <p:ph type="ftr" sz="quarter" idx="11"/>
          </p:nvPr>
        </p:nvSpPr>
        <p:spPr/>
        <p:txBody>
          <a:bodyPr/>
          <a:lstStyle/>
          <a:p>
            <a:endParaRPr lang="es-CL" dirty="0"/>
          </a:p>
        </p:txBody>
      </p:sp>
      <p:sp>
        <p:nvSpPr>
          <p:cNvPr id="4" name="3 Marcador de número de diapositiva"/>
          <p:cNvSpPr>
            <a:spLocks noGrp="1"/>
          </p:cNvSpPr>
          <p:nvPr>
            <p:ph type="sldNum" sz="quarter" idx="12"/>
          </p:nvPr>
        </p:nvSpPr>
        <p:spPr/>
        <p:txBody>
          <a:bodyPr/>
          <a:lstStyle/>
          <a:p>
            <a:fld id="{BE6ECDEF-1F3D-4490-894A-C9DDF54EB700}" type="slidenum">
              <a:rPr lang="es-CL" smtClean="0"/>
              <a:pPr/>
              <a:t>‹Nº›</a:t>
            </a:fld>
            <a:endParaRPr lang="es-CL"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CL"/>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BC808FF9-7AA9-4294-90DE-552362F31DED}" type="datetimeFigureOut">
              <a:rPr lang="es-CL" smtClean="0"/>
              <a:pPr/>
              <a:t>23-11-2015</a:t>
            </a:fld>
            <a:endParaRPr lang="es-CL" dirty="0"/>
          </a:p>
        </p:txBody>
      </p:sp>
      <p:sp>
        <p:nvSpPr>
          <p:cNvPr id="6" name="5 Marcador de pie de página"/>
          <p:cNvSpPr>
            <a:spLocks noGrp="1"/>
          </p:cNvSpPr>
          <p:nvPr>
            <p:ph type="ftr" sz="quarter" idx="11"/>
          </p:nvPr>
        </p:nvSpPr>
        <p:spPr/>
        <p:txBody>
          <a:bodyPr/>
          <a:lstStyle/>
          <a:p>
            <a:endParaRPr lang="es-CL" dirty="0"/>
          </a:p>
        </p:txBody>
      </p:sp>
      <p:sp>
        <p:nvSpPr>
          <p:cNvPr id="7" name="6 Marcador de número de diapositiva"/>
          <p:cNvSpPr>
            <a:spLocks noGrp="1"/>
          </p:cNvSpPr>
          <p:nvPr>
            <p:ph type="sldNum" sz="quarter" idx="12"/>
          </p:nvPr>
        </p:nvSpPr>
        <p:spPr/>
        <p:txBody>
          <a:bodyPr/>
          <a:lstStyle/>
          <a:p>
            <a:fld id="{BE6ECDEF-1F3D-4490-894A-C9DDF54EB700}" type="slidenum">
              <a:rPr lang="es-CL" smtClean="0"/>
              <a:pPr/>
              <a:t>‹Nº›</a:t>
            </a:fld>
            <a:endParaRPr lang="es-CL"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CL"/>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L" dirty="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BC808FF9-7AA9-4294-90DE-552362F31DED}" type="datetimeFigureOut">
              <a:rPr lang="es-CL" smtClean="0"/>
              <a:pPr/>
              <a:t>23-11-2015</a:t>
            </a:fld>
            <a:endParaRPr lang="es-CL" dirty="0"/>
          </a:p>
        </p:txBody>
      </p:sp>
      <p:sp>
        <p:nvSpPr>
          <p:cNvPr id="6" name="5 Marcador de pie de página"/>
          <p:cNvSpPr>
            <a:spLocks noGrp="1"/>
          </p:cNvSpPr>
          <p:nvPr>
            <p:ph type="ftr" sz="quarter" idx="11"/>
          </p:nvPr>
        </p:nvSpPr>
        <p:spPr/>
        <p:txBody>
          <a:bodyPr/>
          <a:lstStyle/>
          <a:p>
            <a:endParaRPr lang="es-CL" dirty="0"/>
          </a:p>
        </p:txBody>
      </p:sp>
      <p:sp>
        <p:nvSpPr>
          <p:cNvPr id="7" name="6 Marcador de número de diapositiva"/>
          <p:cNvSpPr>
            <a:spLocks noGrp="1"/>
          </p:cNvSpPr>
          <p:nvPr>
            <p:ph type="sldNum" sz="quarter" idx="12"/>
          </p:nvPr>
        </p:nvSpPr>
        <p:spPr/>
        <p:txBody>
          <a:bodyPr/>
          <a:lstStyle/>
          <a:p>
            <a:fld id="{BE6ECDEF-1F3D-4490-894A-C9DDF54EB700}" type="slidenum">
              <a:rPr lang="es-CL" smtClean="0"/>
              <a:pPr/>
              <a:t>‹Nº›</a:t>
            </a:fld>
            <a:endParaRPr lang="es-CL"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CL"/>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C808FF9-7AA9-4294-90DE-552362F31DED}" type="datetimeFigureOut">
              <a:rPr lang="es-CL" smtClean="0"/>
              <a:pPr/>
              <a:t>23-11-2015</a:t>
            </a:fld>
            <a:endParaRPr lang="es-CL" dirty="0"/>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L" dirty="0"/>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E6ECDEF-1F3D-4490-894A-C9DDF54EB700}" type="slidenum">
              <a:rPr lang="es-CL" smtClean="0"/>
              <a:pPr/>
              <a:t>‹Nº›</a:t>
            </a:fld>
            <a:endParaRPr lang="es-CL"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3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55.jpe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image" Target="../media/image57.jpe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image" Target="../media/image59.jpeg"/><Relationship Id="rId1" Type="http://schemas.openxmlformats.org/officeDocument/2006/relationships/slideLayout" Target="../slideLayouts/slideLayout2.xml"/><Relationship Id="rId4" Type="http://schemas.openxmlformats.org/officeDocument/2006/relationships/image" Target="../media/image61.jpeg"/></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0"/>
            <a:ext cx="9144000" cy="3212976"/>
          </a:xfrm>
        </p:spPr>
        <p:style>
          <a:lnRef idx="2">
            <a:schemeClr val="dk1">
              <a:shade val="50000"/>
            </a:schemeClr>
          </a:lnRef>
          <a:fillRef idx="1">
            <a:schemeClr val="dk1"/>
          </a:fillRef>
          <a:effectRef idx="0">
            <a:schemeClr val="dk1"/>
          </a:effectRef>
          <a:fontRef idx="minor">
            <a:schemeClr val="lt1"/>
          </a:fontRef>
        </p:style>
        <p:txBody>
          <a:bodyPr>
            <a:normAutofit fontScale="90000"/>
          </a:bodyPr>
          <a:lstStyle/>
          <a:p>
            <a:r>
              <a:rPr lang="es-CL" sz="7200" dirty="0" smtClean="0">
                <a:solidFill>
                  <a:srgbClr val="FF0000"/>
                </a:solidFill>
                <a:latin typeface="Times New Roman" pitchFamily="18" charset="0"/>
                <a:cs typeface="Times New Roman" pitchFamily="18" charset="0"/>
              </a:rPr>
              <a:t/>
            </a:r>
            <a:br>
              <a:rPr lang="es-CL" sz="7200" dirty="0" smtClean="0">
                <a:solidFill>
                  <a:srgbClr val="FF0000"/>
                </a:solidFill>
                <a:latin typeface="Times New Roman" pitchFamily="18" charset="0"/>
                <a:cs typeface="Times New Roman" pitchFamily="18" charset="0"/>
              </a:rPr>
            </a:br>
            <a:r>
              <a:rPr lang="es-CL" sz="7200" dirty="0" smtClean="0">
                <a:solidFill>
                  <a:srgbClr val="FF0000"/>
                </a:solidFill>
                <a:latin typeface="Times New Roman" pitchFamily="18" charset="0"/>
                <a:cs typeface="Times New Roman" pitchFamily="18" charset="0"/>
              </a:rPr>
              <a:t>TRONADURA</a:t>
            </a:r>
            <a:r>
              <a:rPr lang="es-CL" sz="7200" dirty="0">
                <a:solidFill>
                  <a:srgbClr val="FF0000"/>
                </a:solidFill>
                <a:latin typeface="Times New Roman" pitchFamily="18" charset="0"/>
                <a:cs typeface="Times New Roman" pitchFamily="18" charset="0"/>
              </a:rPr>
              <a:t/>
            </a:r>
            <a:br>
              <a:rPr lang="es-CL" sz="7200" dirty="0">
                <a:solidFill>
                  <a:srgbClr val="FF0000"/>
                </a:solidFill>
                <a:latin typeface="Times New Roman" pitchFamily="18" charset="0"/>
                <a:cs typeface="Times New Roman" pitchFamily="18" charset="0"/>
              </a:rPr>
            </a:br>
            <a:endParaRPr lang="es-CL" sz="7200" dirty="0">
              <a:solidFill>
                <a:srgbClr val="FF0000"/>
              </a:solidFill>
              <a:latin typeface="Times New Roman" pitchFamily="18" charset="0"/>
              <a:cs typeface="Times New Roman" pitchFamily="18" charset="0"/>
            </a:endParaRPr>
          </a:p>
        </p:txBody>
      </p:sp>
      <p:sp>
        <p:nvSpPr>
          <p:cNvPr id="3" name="2 Marcador de contenido"/>
          <p:cNvSpPr>
            <a:spLocks noGrp="1"/>
          </p:cNvSpPr>
          <p:nvPr>
            <p:ph idx="1"/>
          </p:nvPr>
        </p:nvSpPr>
        <p:spPr>
          <a:xfrm>
            <a:off x="0" y="3212976"/>
            <a:ext cx="9144000" cy="3645024"/>
          </a:xfrm>
        </p:spPr>
        <p:style>
          <a:lnRef idx="1">
            <a:schemeClr val="accent3"/>
          </a:lnRef>
          <a:fillRef idx="2">
            <a:schemeClr val="accent3"/>
          </a:fillRef>
          <a:effectRef idx="1">
            <a:schemeClr val="accent3"/>
          </a:effectRef>
          <a:fontRef idx="minor">
            <a:schemeClr val="dk1"/>
          </a:fontRef>
        </p:style>
        <p:txBody>
          <a:bodyPr/>
          <a:lstStyle/>
          <a:p>
            <a:pPr algn="ctr"/>
            <a:endParaRPr lang="es-CL" dirty="0" smtClean="0"/>
          </a:p>
          <a:p>
            <a:pPr marL="0" indent="0" algn="ctr">
              <a:buNone/>
            </a:pPr>
            <a:endParaRPr lang="es-CL" dirty="0">
              <a:solidFill>
                <a:srgbClr val="FF0000"/>
              </a:solidFill>
              <a:latin typeface="Times New Roman" pitchFamily="18" charset="0"/>
              <a:cs typeface="Times New Roman" pitchFamily="18" charset="0"/>
            </a:endParaRPr>
          </a:p>
          <a:p>
            <a:pPr marL="0" indent="0" algn="ctr">
              <a:buNone/>
            </a:pPr>
            <a:r>
              <a:rPr lang="es-CL" sz="6600" dirty="0" smtClean="0">
                <a:solidFill>
                  <a:srgbClr val="FF0000"/>
                </a:solidFill>
                <a:latin typeface="Times New Roman" pitchFamily="18" charset="0"/>
                <a:cs typeface="Times New Roman" pitchFamily="18" charset="0"/>
              </a:rPr>
              <a:t>EXPLOSIVOS</a:t>
            </a:r>
            <a:endParaRPr lang="es-CL" sz="6600" dirty="0" smtClean="0"/>
          </a:p>
          <a:p>
            <a:pPr marL="0" indent="0" algn="ctr">
              <a:buNone/>
            </a:pPr>
            <a:r>
              <a:rPr lang="es-CL" dirty="0" smtClean="0">
                <a:latin typeface="Times New Roman" pitchFamily="18" charset="0"/>
                <a:cs typeface="Times New Roman" pitchFamily="18" charset="0"/>
              </a:rPr>
              <a:t>REGLAMENTACION:  LEY N° 17.798</a:t>
            </a:r>
          </a:p>
          <a:p>
            <a:pPr marL="0" indent="0" algn="ctr">
              <a:buNone/>
            </a:pPr>
            <a:r>
              <a:rPr lang="es-CL" dirty="0">
                <a:latin typeface="Times New Roman" pitchFamily="18" charset="0"/>
                <a:cs typeface="Times New Roman" pitchFamily="18" charset="0"/>
              </a:rPr>
              <a:t> </a:t>
            </a:r>
            <a:r>
              <a:rPr lang="es-CL" dirty="0" smtClean="0">
                <a:latin typeface="Times New Roman" pitchFamily="18" charset="0"/>
                <a:cs typeface="Times New Roman" pitchFamily="18" charset="0"/>
              </a:rPr>
              <a:t>                                 D.S N° 132</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0" y="0"/>
            <a:ext cx="9144000" cy="6858000"/>
          </a:xfrm>
        </p:spPr>
        <p:txBody>
          <a:bodyPr>
            <a:normAutofit/>
          </a:bodyPr>
          <a:lstStyle/>
          <a:p>
            <a:pPr algn="just">
              <a:buNone/>
            </a:pPr>
            <a:r>
              <a:rPr lang="es-ES" sz="2400" dirty="0">
                <a:latin typeface="Times New Roman" pitchFamily="18" charset="0"/>
                <a:cs typeface="Times New Roman" pitchFamily="18" charset="0"/>
              </a:rPr>
              <a:t> </a:t>
            </a:r>
            <a:r>
              <a:rPr lang="es-ES" sz="2400" dirty="0" smtClean="0">
                <a:latin typeface="Times New Roman" pitchFamily="18" charset="0"/>
                <a:cs typeface="Times New Roman" pitchFamily="18" charset="0"/>
              </a:rPr>
              <a:t>    </a:t>
            </a:r>
          </a:p>
          <a:p>
            <a:pPr algn="just">
              <a:buNone/>
            </a:pPr>
            <a:endParaRPr lang="es-ES" sz="2400" dirty="0" smtClean="0">
              <a:latin typeface="Times New Roman" pitchFamily="18" charset="0"/>
              <a:cs typeface="Times New Roman" pitchFamily="18" charset="0"/>
            </a:endParaRPr>
          </a:p>
          <a:p>
            <a:pPr algn="just">
              <a:buNone/>
            </a:pPr>
            <a:endParaRPr lang="es-ES" sz="2400" dirty="0" smtClean="0">
              <a:latin typeface="Times New Roman" pitchFamily="18" charset="0"/>
              <a:cs typeface="Times New Roman" pitchFamily="18" charset="0"/>
            </a:endParaRPr>
          </a:p>
          <a:p>
            <a:pPr algn="just">
              <a:buNone/>
            </a:pPr>
            <a:r>
              <a:rPr lang="es-ES" sz="2400" dirty="0" smtClean="0">
                <a:latin typeface="Times New Roman" pitchFamily="18" charset="0"/>
                <a:cs typeface="Times New Roman" pitchFamily="18" charset="0"/>
              </a:rPr>
              <a:t>Los </a:t>
            </a:r>
            <a:r>
              <a:rPr lang="es-ES" sz="2400" dirty="0">
                <a:latin typeface="Times New Roman" pitchFamily="18" charset="0"/>
                <a:cs typeface="Times New Roman" pitchFamily="18" charset="0"/>
              </a:rPr>
              <a:t>explosivos más usados en minería, en obras civiles son: la dinamita, las mezclas a base de nitrato de amonio, petróleo y las emulsiones gelatinosas, las características principales son la densidad: que determina la cantidad de energía en el barreno, velocidad de detonación: determinando la potencia y por último, la sensibilidad: del explosivo a los efectos térmicos y </a:t>
            </a:r>
            <a:r>
              <a:rPr lang="es-ES" sz="2400" dirty="0" smtClean="0">
                <a:latin typeface="Times New Roman" pitchFamily="18" charset="0"/>
                <a:cs typeface="Times New Roman" pitchFamily="18" charset="0"/>
              </a:rPr>
              <a:t>mecánicos.</a:t>
            </a:r>
            <a:r>
              <a:rPr lang="es-CL" sz="2400" dirty="0">
                <a:latin typeface="Times New Roman" pitchFamily="18" charset="0"/>
                <a:cs typeface="Times New Roman" pitchFamily="18" charset="0"/>
              </a:rPr>
              <a:t> </a:t>
            </a:r>
            <a:endParaRPr lang="es-CL" sz="2400" dirty="0" smtClean="0">
              <a:latin typeface="Times New Roman" pitchFamily="18" charset="0"/>
              <a:cs typeface="Times New Roman" pitchFamily="18" charset="0"/>
            </a:endParaRPr>
          </a:p>
          <a:p>
            <a:pPr algn="just">
              <a:buNone/>
            </a:pPr>
            <a:r>
              <a:rPr lang="es-CL" sz="2400" dirty="0">
                <a:latin typeface="Times New Roman" pitchFamily="18" charset="0"/>
                <a:cs typeface="Times New Roman" pitchFamily="18" charset="0"/>
              </a:rPr>
              <a:t> </a:t>
            </a:r>
            <a:r>
              <a:rPr lang="es-CL" sz="2400" dirty="0" smtClean="0">
                <a:latin typeface="Times New Roman" pitchFamily="18" charset="0"/>
                <a:cs typeface="Times New Roman" pitchFamily="18" charset="0"/>
              </a:rPr>
              <a:t>   </a:t>
            </a:r>
            <a:endParaRPr lang="es-CL" sz="2400" dirty="0">
              <a:latin typeface="Times New Roman" pitchFamily="18" charset="0"/>
              <a:cs typeface="Times New Roman" pitchFamily="18" charset="0"/>
            </a:endParaRPr>
          </a:p>
          <a:p>
            <a:pPr marL="0" indent="0">
              <a:buNone/>
            </a:pPr>
            <a:endParaRPr lang="es-CL" sz="2400" dirty="0"/>
          </a:p>
          <a:p>
            <a:pPr marL="0" indent="0">
              <a:buNone/>
            </a:pPr>
            <a:endParaRPr lang="es-CL" dirty="0"/>
          </a:p>
        </p:txBody>
      </p:sp>
    </p:spTree>
    <p:extLst>
      <p:ext uri="{BB962C8B-B14F-4D97-AF65-F5344CB8AC3E}">
        <p14:creationId xmlns:p14="http://schemas.microsoft.com/office/powerpoint/2010/main" val="21428786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642910" y="889844"/>
            <a:ext cx="7500990" cy="5262979"/>
          </a:xfrm>
          <a:prstGeom prst="rect">
            <a:avLst/>
          </a:prstGeom>
        </p:spPr>
        <p:txBody>
          <a:bodyPr wrap="square">
            <a:spAutoFit/>
          </a:bodyPr>
          <a:lstStyle/>
          <a:p>
            <a:pPr algn="just">
              <a:buNone/>
            </a:pPr>
            <a:r>
              <a:rPr lang="es-CL" sz="2400" b="1" dirty="0" smtClean="0">
                <a:solidFill>
                  <a:srgbClr val="FF0000"/>
                </a:solidFill>
                <a:latin typeface="Times New Roman" pitchFamily="18" charset="0"/>
                <a:cs typeface="Times New Roman" pitchFamily="18" charset="0"/>
              </a:rPr>
              <a:t>PRINCIPALES CARACTERISTICAS.</a:t>
            </a:r>
          </a:p>
          <a:p>
            <a:pPr algn="just"/>
            <a:r>
              <a:rPr lang="es-CL" sz="2400" dirty="0" smtClean="0">
                <a:latin typeface="Times New Roman" pitchFamily="18" charset="0"/>
                <a:cs typeface="Times New Roman" pitchFamily="18" charset="0"/>
              </a:rPr>
              <a:t> - Potencia – Densidad -  Velocidad de Detonación. (V.O.D) - Resistencia al Agua - Volumen de Gases – Estabilidad -  Sensibilidad -  Presión de Detonación -  Balance de Oxigeno.</a:t>
            </a:r>
            <a:r>
              <a:rPr lang="es-CL" sz="2400" b="1" dirty="0" smtClean="0">
                <a:solidFill>
                  <a:srgbClr val="FF0000"/>
                </a:solidFill>
                <a:latin typeface="Times New Roman" pitchFamily="18" charset="0"/>
                <a:cs typeface="Times New Roman" pitchFamily="18" charset="0"/>
              </a:rPr>
              <a:t> </a:t>
            </a:r>
          </a:p>
          <a:p>
            <a:pPr algn="just"/>
            <a:r>
              <a:rPr lang="es-CL" sz="2400" u="sng" dirty="0" smtClean="0">
                <a:latin typeface="Times New Roman" pitchFamily="18" charset="0"/>
                <a:cs typeface="Times New Roman" pitchFamily="18" charset="0"/>
              </a:rPr>
              <a:t>POTENCIA (Energía)</a:t>
            </a:r>
            <a:r>
              <a:rPr lang="es-CL" sz="2400" dirty="0" smtClean="0">
                <a:latin typeface="Times New Roman" pitchFamily="18" charset="0"/>
                <a:cs typeface="Times New Roman" pitchFamily="18" charset="0"/>
              </a:rPr>
              <a:t>: Es una de las propiedades mas importantes ya que define la energía disponible para producir efectos mecánicos y se expresa en potencia relativa por volumen, referidas al </a:t>
            </a:r>
            <a:r>
              <a:rPr lang="es-CL" sz="2400" dirty="0" err="1" smtClean="0">
                <a:latin typeface="Times New Roman" pitchFamily="18" charset="0"/>
                <a:cs typeface="Times New Roman" pitchFamily="18" charset="0"/>
              </a:rPr>
              <a:t>Anfo</a:t>
            </a:r>
            <a:r>
              <a:rPr lang="es-CL" sz="2400" dirty="0" smtClean="0">
                <a:latin typeface="Times New Roman" pitchFamily="18" charset="0"/>
                <a:cs typeface="Times New Roman" pitchFamily="18" charset="0"/>
              </a:rPr>
              <a:t> que se toma como explosivo patrón. También se define como la habilidad para desplazar el medio confinante. Es también la cantidad de energía liberada por la explosión. Es sinónimo de trabajo, como la capacidad que tiene el explosivo de fragmentar y desplazar el medio confinante (roca) en forma eficiente.</a:t>
            </a:r>
            <a:endParaRPr lang="es-CL" sz="2400" dirty="0">
              <a:latin typeface="Times New Roman" pitchFamily="18" charset="0"/>
              <a:cs typeface="Times New Roman" pitchFamily="18"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0" y="0"/>
            <a:ext cx="9144000" cy="6858000"/>
          </a:xfrm>
        </p:spPr>
        <p:style>
          <a:lnRef idx="2">
            <a:schemeClr val="dk1"/>
          </a:lnRef>
          <a:fillRef idx="1">
            <a:schemeClr val="lt1"/>
          </a:fillRef>
          <a:effectRef idx="0">
            <a:schemeClr val="dk1"/>
          </a:effectRef>
          <a:fontRef idx="minor">
            <a:schemeClr val="dk1"/>
          </a:fontRef>
        </p:style>
        <p:txBody>
          <a:bodyPr>
            <a:normAutofit lnSpcReduction="10000"/>
          </a:bodyPr>
          <a:lstStyle/>
          <a:p>
            <a:pPr marL="0" indent="0">
              <a:buNone/>
            </a:pPr>
            <a:endParaRPr lang="es-CL" sz="2400" u="sng" dirty="0" smtClean="0">
              <a:latin typeface="Times New Roman" pitchFamily="18" charset="0"/>
              <a:cs typeface="Times New Roman" pitchFamily="18" charset="0"/>
            </a:endParaRPr>
          </a:p>
          <a:p>
            <a:pPr marL="0" indent="0">
              <a:buNone/>
            </a:pPr>
            <a:r>
              <a:rPr lang="es-CL" sz="2400" u="sng" dirty="0" smtClean="0">
                <a:latin typeface="Times New Roman" pitchFamily="18" charset="0"/>
                <a:cs typeface="Times New Roman" pitchFamily="18" charset="0"/>
              </a:rPr>
              <a:t>DENSIDAD</a:t>
            </a:r>
            <a:r>
              <a:rPr lang="es-CL" sz="2400" b="1" dirty="0">
                <a:latin typeface="Times New Roman" pitchFamily="18" charset="0"/>
                <a:cs typeface="Times New Roman" pitchFamily="18" charset="0"/>
              </a:rPr>
              <a:t>:</a:t>
            </a:r>
            <a:r>
              <a:rPr lang="es-CL" sz="2400" b="1" dirty="0">
                <a:solidFill>
                  <a:srgbClr val="FF0000"/>
                </a:solidFill>
                <a:latin typeface="Times New Roman" pitchFamily="18" charset="0"/>
                <a:cs typeface="Times New Roman" pitchFamily="18" charset="0"/>
              </a:rPr>
              <a:t> </a:t>
            </a:r>
            <a:r>
              <a:rPr lang="es-CL" sz="2400" dirty="0">
                <a:latin typeface="Times New Roman" pitchFamily="18" charset="0"/>
                <a:cs typeface="Times New Roman" pitchFamily="18" charset="0"/>
              </a:rPr>
              <a:t>La densidad de un explosivo es el peso del explosivo por unidad de volumen, por lo general un explosivo mas denso origina un efecto rompedor mas intenso. En los agentes explosivos la densidad puede ser un factor critico pues si es muy alta se vuelve insensible y no </a:t>
            </a:r>
            <a:r>
              <a:rPr lang="es-CL" sz="2400" dirty="0" smtClean="0">
                <a:latin typeface="Times New Roman" pitchFamily="18" charset="0"/>
                <a:cs typeface="Times New Roman" pitchFamily="18" charset="0"/>
              </a:rPr>
              <a:t>detonan.</a:t>
            </a:r>
            <a:r>
              <a:rPr lang="es-CL" sz="2400" b="1" dirty="0">
                <a:solidFill>
                  <a:srgbClr val="FF0000"/>
                </a:solidFill>
                <a:latin typeface="Times New Roman" pitchFamily="18" charset="0"/>
                <a:cs typeface="Times New Roman" pitchFamily="18" charset="0"/>
              </a:rPr>
              <a:t> </a:t>
            </a:r>
            <a:endParaRPr lang="es-CL" sz="2400" b="1" dirty="0" smtClean="0">
              <a:solidFill>
                <a:srgbClr val="FF0000"/>
              </a:solidFill>
              <a:latin typeface="Times New Roman" pitchFamily="18" charset="0"/>
              <a:cs typeface="Times New Roman" pitchFamily="18" charset="0"/>
            </a:endParaRPr>
          </a:p>
          <a:p>
            <a:pPr marL="0" indent="0">
              <a:buNone/>
            </a:pPr>
            <a:r>
              <a:rPr lang="es-CL" sz="2400" u="sng" dirty="0" smtClean="0">
                <a:latin typeface="Times New Roman" pitchFamily="18" charset="0"/>
                <a:cs typeface="Times New Roman" pitchFamily="18" charset="0"/>
              </a:rPr>
              <a:t>VELOCIDAD </a:t>
            </a:r>
            <a:r>
              <a:rPr lang="es-CL" sz="2400" u="sng" dirty="0">
                <a:latin typeface="Times New Roman" pitchFamily="18" charset="0"/>
                <a:cs typeface="Times New Roman" pitchFamily="18" charset="0"/>
              </a:rPr>
              <a:t>DE </a:t>
            </a:r>
            <a:r>
              <a:rPr lang="es-CL" sz="2400" u="sng" dirty="0" smtClean="0">
                <a:latin typeface="Times New Roman" pitchFamily="18" charset="0"/>
                <a:cs typeface="Times New Roman" pitchFamily="18" charset="0"/>
              </a:rPr>
              <a:t>DETONACION (V.O.D</a:t>
            </a:r>
            <a:r>
              <a:rPr lang="es-CL" sz="2400" dirty="0" smtClean="0">
                <a:latin typeface="Times New Roman" pitchFamily="18" charset="0"/>
                <a:cs typeface="Times New Roman" pitchFamily="18" charset="0"/>
              </a:rPr>
              <a:t>):</a:t>
            </a:r>
            <a:r>
              <a:rPr lang="es-CL" sz="2800" dirty="0" smtClean="0">
                <a:latin typeface="Times New Roman" pitchFamily="18" charset="0"/>
                <a:cs typeface="Times New Roman" pitchFamily="18" charset="0"/>
              </a:rPr>
              <a:t> </a:t>
            </a:r>
            <a:r>
              <a:rPr lang="es-CL" sz="2400" dirty="0">
                <a:latin typeface="Times New Roman" pitchFamily="18" charset="0"/>
                <a:cs typeface="Times New Roman" pitchFamily="18" charset="0"/>
              </a:rPr>
              <a:t>Es la velocidad de propagación de la onda de detonación a través del explosivo, por lo tanto, es el parámetro que define el ritmo de liberación de energía. Cuanto mayor es el diámetro y el confinamiento del explosivo mayor será la velocidad de detonación</a:t>
            </a:r>
            <a:r>
              <a:rPr lang="es-CL" sz="2400" dirty="0" smtClean="0">
                <a:latin typeface="Times New Roman" pitchFamily="18" charset="0"/>
                <a:cs typeface="Times New Roman" pitchFamily="18" charset="0"/>
              </a:rPr>
              <a:t>.</a:t>
            </a:r>
            <a:r>
              <a:rPr lang="es-ES" sz="2400" dirty="0">
                <a:latin typeface="Times New Roman" pitchFamily="18" charset="0"/>
                <a:cs typeface="Times New Roman" pitchFamily="18" charset="0"/>
              </a:rPr>
              <a:t> El efecto de la velocidad de detonación en el caso de tronaduras subterráneas de túneles es una ventaja cuando se produce en tipos de rocas en las cuales las ondas de choque tienen un alto poder de propagación, mientras que  en rocas blandas y fisuradas los explosivos que liberan mayor cantidad de gases, actúan mejor a pesar de tomar menos velocidad de detonación</a:t>
            </a:r>
            <a:r>
              <a:rPr lang="es-ES" sz="2400" dirty="0" smtClean="0">
                <a:latin typeface="Times New Roman" pitchFamily="18" charset="0"/>
                <a:cs typeface="Times New Roman" pitchFamily="18" charset="0"/>
              </a:rPr>
              <a:t>”.</a:t>
            </a:r>
            <a:r>
              <a:rPr lang="es-CL" sz="2400" b="1" dirty="0">
                <a:solidFill>
                  <a:srgbClr val="FF0000"/>
                </a:solidFill>
                <a:latin typeface="Times New Roman" pitchFamily="18" charset="0"/>
                <a:cs typeface="Times New Roman" pitchFamily="18" charset="0"/>
              </a:rPr>
              <a:t> </a:t>
            </a:r>
            <a:endParaRPr lang="es-CL" sz="2400" b="1" dirty="0" smtClean="0">
              <a:solidFill>
                <a:srgbClr val="FF0000"/>
              </a:solidFill>
              <a:latin typeface="Times New Roman" pitchFamily="18" charset="0"/>
              <a:cs typeface="Times New Roman" pitchFamily="18" charset="0"/>
            </a:endParaRPr>
          </a:p>
          <a:p>
            <a:pPr marL="0" indent="0">
              <a:buNone/>
            </a:pPr>
            <a:r>
              <a:rPr lang="es-CL" sz="2400" u="sng" dirty="0" smtClean="0">
                <a:latin typeface="Times New Roman" pitchFamily="18" charset="0"/>
                <a:cs typeface="Times New Roman" pitchFamily="18" charset="0"/>
              </a:rPr>
              <a:t>RESISTENCIA </a:t>
            </a:r>
            <a:r>
              <a:rPr lang="es-CL" sz="2400" u="sng" dirty="0">
                <a:latin typeface="Times New Roman" pitchFamily="18" charset="0"/>
                <a:cs typeface="Times New Roman" pitchFamily="18" charset="0"/>
              </a:rPr>
              <a:t>AL AGUA</a:t>
            </a:r>
            <a:r>
              <a:rPr lang="es-CL" sz="2400" dirty="0">
                <a:latin typeface="Times New Roman" pitchFamily="18" charset="0"/>
                <a:cs typeface="Times New Roman" pitchFamily="18" charset="0"/>
              </a:rPr>
              <a:t>: La resistencia al agua de un explosivo, es la medida o habilidad de comportarse en un medio acuoso sin deteriorarse o perder sensibilidad.</a:t>
            </a:r>
          </a:p>
          <a:p>
            <a:pPr marL="0" indent="0">
              <a:buNone/>
            </a:pPr>
            <a:endParaRPr lang="es-ES" sz="2400" dirty="0">
              <a:latin typeface="Times New Roman" pitchFamily="18" charset="0"/>
              <a:cs typeface="Times New Roman" pitchFamily="18" charset="0"/>
            </a:endParaRPr>
          </a:p>
          <a:p>
            <a:pPr marL="0" indent="0">
              <a:buNone/>
            </a:pPr>
            <a:endParaRPr lang="es-CL" sz="2400" dirty="0" smtClean="0">
              <a:latin typeface="Times New Roman" pitchFamily="18" charset="0"/>
              <a:cs typeface="Times New Roman" pitchFamily="18" charset="0"/>
            </a:endParaRPr>
          </a:p>
          <a:p>
            <a:pPr marL="0" indent="0">
              <a:buNone/>
            </a:pPr>
            <a:endParaRPr lang="es-CL" sz="2400" dirty="0">
              <a:latin typeface="Times New Roman" pitchFamily="18" charset="0"/>
              <a:cs typeface="Times New Roman" pitchFamily="18" charset="0"/>
            </a:endParaRPr>
          </a:p>
          <a:p>
            <a:pPr marL="0" indent="0">
              <a:buNone/>
            </a:pPr>
            <a:endParaRPr lang="es-CL" dirty="0"/>
          </a:p>
        </p:txBody>
      </p:sp>
    </p:spTree>
    <p:extLst>
      <p:ext uri="{BB962C8B-B14F-4D97-AF65-F5344CB8AC3E}">
        <p14:creationId xmlns:p14="http://schemas.microsoft.com/office/powerpoint/2010/main" val="5735823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0" y="0"/>
            <a:ext cx="9144000" cy="6858000"/>
          </a:xfrm>
        </p:spPr>
        <p:style>
          <a:lnRef idx="2">
            <a:schemeClr val="dk1"/>
          </a:lnRef>
          <a:fillRef idx="1">
            <a:schemeClr val="lt1"/>
          </a:fillRef>
          <a:effectRef idx="0">
            <a:schemeClr val="dk1"/>
          </a:effectRef>
          <a:fontRef idx="minor">
            <a:schemeClr val="dk1"/>
          </a:fontRef>
        </p:style>
        <p:txBody>
          <a:bodyPr>
            <a:normAutofit lnSpcReduction="10000"/>
          </a:bodyPr>
          <a:lstStyle/>
          <a:p>
            <a:pPr marL="0" indent="0" algn="just">
              <a:buNone/>
            </a:pPr>
            <a:r>
              <a:rPr lang="es-CL" sz="2400" u="sng" dirty="0">
                <a:latin typeface="Times New Roman" pitchFamily="18" charset="0"/>
                <a:cs typeface="Times New Roman" pitchFamily="18" charset="0"/>
              </a:rPr>
              <a:t>VOLUMEN DE GASES</a:t>
            </a:r>
            <a:r>
              <a:rPr lang="es-CL" sz="2400" dirty="0">
                <a:latin typeface="Times New Roman" pitchFamily="18" charset="0"/>
                <a:cs typeface="Times New Roman" pitchFamily="18" charset="0"/>
              </a:rPr>
              <a:t>: Es la cantidad de litros producidos por la descomposición del explosivo. Los cuales sometidos a altas temperaturas generan una gran presión en las paredes del pozo</a:t>
            </a:r>
            <a:r>
              <a:rPr lang="es-CL" sz="2400" dirty="0" smtClean="0">
                <a:latin typeface="Times New Roman" pitchFamily="18" charset="0"/>
                <a:cs typeface="Times New Roman" pitchFamily="18" charset="0"/>
              </a:rPr>
              <a:t>.</a:t>
            </a:r>
            <a:r>
              <a:rPr lang="es-CL" sz="2400" b="1" dirty="0">
                <a:solidFill>
                  <a:srgbClr val="FF0000"/>
                </a:solidFill>
                <a:latin typeface="Times New Roman" pitchFamily="18" charset="0"/>
                <a:cs typeface="Times New Roman" pitchFamily="18" charset="0"/>
              </a:rPr>
              <a:t> </a:t>
            </a:r>
            <a:endParaRPr lang="es-CL" sz="2400" b="1" dirty="0" smtClean="0">
              <a:solidFill>
                <a:srgbClr val="FF0000"/>
              </a:solidFill>
              <a:latin typeface="Times New Roman" pitchFamily="18" charset="0"/>
              <a:cs typeface="Times New Roman" pitchFamily="18" charset="0"/>
            </a:endParaRPr>
          </a:p>
          <a:p>
            <a:pPr marL="0" indent="0" algn="just">
              <a:buNone/>
            </a:pPr>
            <a:r>
              <a:rPr lang="es-CL" sz="2400" u="sng" dirty="0" smtClean="0">
                <a:latin typeface="Times New Roman" pitchFamily="18" charset="0"/>
                <a:cs typeface="Times New Roman" pitchFamily="18" charset="0"/>
              </a:rPr>
              <a:t>ESTABILIDAD</a:t>
            </a:r>
            <a:r>
              <a:rPr lang="es-CL" sz="2400" dirty="0">
                <a:latin typeface="Times New Roman" pitchFamily="18" charset="0"/>
                <a:cs typeface="Times New Roman" pitchFamily="18" charset="0"/>
              </a:rPr>
              <a:t>: Esta propiedad esta relacionada con el tiempo máximo de almacenamiento que deben tener los explosivos para que sus características técnicas y químicas no se alteren. Los explosivos deben ser químicamente estables y no descomponerse en condiciones ambientales normales.</a:t>
            </a:r>
          </a:p>
          <a:p>
            <a:pPr marL="0" indent="0" algn="just">
              <a:buNone/>
            </a:pPr>
            <a:r>
              <a:rPr lang="es-CL" sz="2400" u="sng" dirty="0">
                <a:latin typeface="Times New Roman" pitchFamily="18" charset="0"/>
                <a:cs typeface="Times New Roman" pitchFamily="18" charset="0"/>
              </a:rPr>
              <a:t>SENSIBILIDAD</a:t>
            </a:r>
            <a:r>
              <a:rPr lang="es-CL" sz="2400" dirty="0">
                <a:latin typeface="Times New Roman" pitchFamily="18" charset="0"/>
                <a:cs typeface="Times New Roman" pitchFamily="18" charset="0"/>
              </a:rPr>
              <a:t>: Dependiendo del tipo de acción externa que se produzca sobre el explosivo se tiene:</a:t>
            </a:r>
          </a:p>
          <a:p>
            <a:pPr algn="just">
              <a:buFont typeface="Courier New" pitchFamily="49" charset="0"/>
              <a:buChar char="o"/>
            </a:pPr>
            <a:r>
              <a:rPr lang="es-CL" sz="2400" dirty="0">
                <a:latin typeface="Times New Roman" pitchFamily="18" charset="0"/>
                <a:cs typeface="Times New Roman" pitchFamily="18" charset="0"/>
              </a:rPr>
              <a:t>Acción controlada: La sensibilidad corresponde a la aptitud del explosivo a ser detonado por un iniciador.</a:t>
            </a:r>
          </a:p>
          <a:p>
            <a:pPr algn="just">
              <a:buFont typeface="Courier New" pitchFamily="49" charset="0"/>
              <a:buChar char="o"/>
            </a:pPr>
            <a:r>
              <a:rPr lang="es-CL" sz="2400" dirty="0">
                <a:latin typeface="Times New Roman" pitchFamily="18" charset="0"/>
                <a:cs typeface="Times New Roman" pitchFamily="18" charset="0"/>
              </a:rPr>
              <a:t>Acción incontrolada: El explosivo puede ser deteriorado por calor, fricción, impacto, o </a:t>
            </a:r>
            <a:r>
              <a:rPr lang="es-CL" sz="2400" dirty="0" smtClean="0">
                <a:latin typeface="Times New Roman" pitchFamily="18" charset="0"/>
                <a:cs typeface="Times New Roman" pitchFamily="18" charset="0"/>
              </a:rPr>
              <a:t>choque.</a:t>
            </a:r>
            <a:endParaRPr lang="es-CL" sz="2400" u="sng" dirty="0" smtClean="0">
              <a:latin typeface="Times New Roman" pitchFamily="18" charset="0"/>
              <a:cs typeface="Times New Roman" pitchFamily="18" charset="0"/>
            </a:endParaRPr>
          </a:p>
          <a:p>
            <a:pPr marL="0" indent="0" algn="just">
              <a:buNone/>
            </a:pPr>
            <a:r>
              <a:rPr lang="es-CL" sz="2400" u="sng" dirty="0" smtClean="0">
                <a:latin typeface="Times New Roman" pitchFamily="18" charset="0"/>
                <a:cs typeface="Times New Roman" pitchFamily="18" charset="0"/>
              </a:rPr>
              <a:t>PRESIÓN</a:t>
            </a:r>
            <a:r>
              <a:rPr lang="es-CL" sz="2400" b="1" u="sng" dirty="0" smtClean="0">
                <a:solidFill>
                  <a:srgbClr val="FF0000"/>
                </a:solidFill>
                <a:latin typeface="Times New Roman" pitchFamily="18" charset="0"/>
                <a:cs typeface="Times New Roman" pitchFamily="18" charset="0"/>
              </a:rPr>
              <a:t> </a:t>
            </a:r>
            <a:r>
              <a:rPr lang="es-CL" sz="2400" u="sng" dirty="0">
                <a:latin typeface="Times New Roman" pitchFamily="18" charset="0"/>
                <a:cs typeface="Times New Roman" pitchFamily="18" charset="0"/>
              </a:rPr>
              <a:t>DE DETONACION</a:t>
            </a:r>
            <a:r>
              <a:rPr lang="es-CL" sz="2400" dirty="0">
                <a:latin typeface="Times New Roman" pitchFamily="18" charset="0"/>
                <a:cs typeface="Times New Roman" pitchFamily="18" charset="0"/>
              </a:rPr>
              <a:t>: Es la presión de la onda que se propaga a través de la columna explosiva. Esta presión depende de los ingredientes de un explosivo. Es consenso que una presión alta de detonación resultante de una fuerte onda de choque es de gran importancia para quebrar rocas competentes muy densas</a:t>
            </a:r>
            <a:endParaRPr lang="es-CL" sz="2400" dirty="0"/>
          </a:p>
          <a:p>
            <a:pPr algn="just">
              <a:buFont typeface="Courier New" pitchFamily="49" charset="0"/>
              <a:buChar char="o"/>
            </a:pPr>
            <a:endParaRPr lang="es-CL" sz="2400" dirty="0">
              <a:latin typeface="Times New Roman" pitchFamily="18" charset="0"/>
              <a:cs typeface="Times New Roman" pitchFamily="18" charset="0"/>
            </a:endParaRPr>
          </a:p>
          <a:p>
            <a:pPr marL="0" indent="0">
              <a:buNone/>
            </a:pPr>
            <a:endParaRPr lang="es-CL" sz="2400" dirty="0">
              <a:latin typeface="Times New Roman" pitchFamily="18" charset="0"/>
              <a:cs typeface="Times New Roman" pitchFamily="18" charset="0"/>
            </a:endParaRPr>
          </a:p>
          <a:p>
            <a:pPr marL="0" indent="0">
              <a:buNone/>
            </a:pPr>
            <a:endParaRPr lang="es-CL" dirty="0"/>
          </a:p>
        </p:txBody>
      </p:sp>
    </p:spTree>
    <p:extLst>
      <p:ext uri="{BB962C8B-B14F-4D97-AF65-F5344CB8AC3E}">
        <p14:creationId xmlns:p14="http://schemas.microsoft.com/office/powerpoint/2010/main" val="39771800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0" y="0"/>
            <a:ext cx="9144000" cy="6858000"/>
          </a:xfrm>
        </p:spPr>
        <p:style>
          <a:lnRef idx="2">
            <a:schemeClr val="dk1"/>
          </a:lnRef>
          <a:fillRef idx="1">
            <a:schemeClr val="lt1"/>
          </a:fillRef>
          <a:effectRef idx="0">
            <a:schemeClr val="dk1"/>
          </a:effectRef>
          <a:fontRef idx="minor">
            <a:schemeClr val="dk1"/>
          </a:fontRef>
        </p:style>
        <p:txBody>
          <a:bodyPr>
            <a:normAutofit/>
          </a:bodyPr>
          <a:lstStyle/>
          <a:p>
            <a:pPr algn="just"/>
            <a:r>
              <a:rPr lang="es-ES" sz="2400" u="sng" dirty="0">
                <a:latin typeface="Times New Roman" pitchFamily="18" charset="0"/>
                <a:cs typeface="Times New Roman" pitchFamily="18" charset="0"/>
              </a:rPr>
              <a:t>BALANCE DE </a:t>
            </a:r>
            <a:r>
              <a:rPr lang="es-ES" sz="2400" u="sng" dirty="0" smtClean="0">
                <a:latin typeface="Times New Roman" pitchFamily="18" charset="0"/>
                <a:cs typeface="Times New Roman" pitchFamily="18" charset="0"/>
              </a:rPr>
              <a:t>OXIGENO</a:t>
            </a:r>
            <a:r>
              <a:rPr lang="es-ES" sz="2400" dirty="0" smtClean="0">
                <a:latin typeface="Times New Roman" pitchFamily="18" charset="0"/>
                <a:cs typeface="Times New Roman" pitchFamily="18" charset="0"/>
              </a:rPr>
              <a:t>: </a:t>
            </a:r>
            <a:r>
              <a:rPr lang="es-ES" sz="2400" dirty="0">
                <a:latin typeface="Times New Roman" pitchFamily="18" charset="0"/>
                <a:cs typeface="Times New Roman" pitchFamily="18" charset="0"/>
              </a:rPr>
              <a:t>Es la cantidad de oxigeno, expresada en por ciento del peso, liberada como un resultado de la conversión completa del material explosivo. Los explosivos comerciales deben tener un balance de oxigeno cercano a cero para minimizar la cantidad de gases tóxicos, particularmente monóxido de carbono y gases nitrosos que están presente en los </a:t>
            </a:r>
            <a:r>
              <a:rPr lang="es-ES" sz="2400" dirty="0" smtClean="0">
                <a:latin typeface="Times New Roman" pitchFamily="18" charset="0"/>
                <a:cs typeface="Times New Roman" pitchFamily="18" charset="0"/>
              </a:rPr>
              <a:t>humos. Este </a:t>
            </a:r>
            <a:r>
              <a:rPr lang="es-ES" sz="2400" dirty="0">
                <a:latin typeface="Times New Roman" pitchFamily="18" charset="0"/>
                <a:cs typeface="Times New Roman" pitchFamily="18" charset="0"/>
              </a:rPr>
              <a:t>punto es un factor importante en la composición de la sustancia integrantes puesto que un defecto de oxigeno produce monóxido de carbono (CO) y un exceso de oxigeno produce óxidos nitrosos (NO2), (NO) y H2S</a:t>
            </a:r>
            <a:r>
              <a:rPr lang="es-ES" sz="2400" dirty="0" smtClean="0">
                <a:latin typeface="Times New Roman" pitchFamily="18" charset="0"/>
                <a:cs typeface="Times New Roman" pitchFamily="18" charset="0"/>
              </a:rPr>
              <a:t>.</a:t>
            </a:r>
            <a:r>
              <a:rPr lang="es-ES" sz="2400" dirty="0">
                <a:latin typeface="Times New Roman" pitchFamily="18" charset="0"/>
                <a:cs typeface="Times New Roman" pitchFamily="18" charset="0"/>
              </a:rPr>
              <a:t> Cuando hay un buen balance de oxigeno = 0 en la mezcla explosiva el hidrogeno reacciona para formar H2O (agua), el carbón reacciona y forma CO2 (anhídrido carbónico) el nitrógeno se presenta después de la explosión como nitrógeno libre (N2).</a:t>
            </a:r>
          </a:p>
          <a:p>
            <a:pPr algn="just"/>
            <a:r>
              <a:rPr lang="es-ES" sz="2400" dirty="0">
                <a:latin typeface="Times New Roman" pitchFamily="18" charset="0"/>
                <a:cs typeface="Times New Roman" pitchFamily="18" charset="0"/>
              </a:rPr>
              <a:t>La importancia de un buen balance de oxigeno es que reduce la presencia de gases tóxicos. Actualmente la tendencia es fabricar explosivos que produzcan menos gases tóxicos.</a:t>
            </a:r>
          </a:p>
          <a:p>
            <a:pPr algn="just"/>
            <a:r>
              <a:rPr lang="es-ES" sz="2400" dirty="0">
                <a:latin typeface="Times New Roman" pitchFamily="18" charset="0"/>
                <a:cs typeface="Times New Roman" pitchFamily="18" charset="0"/>
              </a:rPr>
              <a:t>La </a:t>
            </a:r>
            <a:r>
              <a:rPr lang="es-ES" sz="2400" i="1" u="sng" dirty="0">
                <a:latin typeface="Times New Roman" pitchFamily="18" charset="0"/>
                <a:cs typeface="Times New Roman" pitchFamily="18" charset="0"/>
              </a:rPr>
              <a:t>máxima energía </a:t>
            </a:r>
            <a:r>
              <a:rPr lang="es-ES" sz="2400" dirty="0">
                <a:latin typeface="Times New Roman" pitchFamily="18" charset="0"/>
                <a:cs typeface="Times New Roman" pitchFamily="18" charset="0"/>
              </a:rPr>
              <a:t>de un explosivo, se obtiene cuando hay un buen balance de oxigeno.</a:t>
            </a:r>
          </a:p>
          <a:p>
            <a:pPr marL="0" indent="0" algn="just">
              <a:buNone/>
            </a:pPr>
            <a:endParaRPr lang="es-ES" sz="2400" dirty="0">
              <a:latin typeface="Times New Roman" pitchFamily="18" charset="0"/>
              <a:cs typeface="Times New Roman" pitchFamily="18" charset="0"/>
            </a:endParaRPr>
          </a:p>
        </p:txBody>
      </p:sp>
    </p:spTree>
    <p:extLst>
      <p:ext uri="{BB962C8B-B14F-4D97-AF65-F5344CB8AC3E}">
        <p14:creationId xmlns:p14="http://schemas.microsoft.com/office/powerpoint/2010/main" val="4761754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0" y="0"/>
            <a:ext cx="9144000" cy="6858000"/>
          </a:xfrm>
        </p:spPr>
        <p:style>
          <a:lnRef idx="2">
            <a:schemeClr val="dk1"/>
          </a:lnRef>
          <a:fillRef idx="1">
            <a:schemeClr val="lt1"/>
          </a:fillRef>
          <a:effectRef idx="0">
            <a:schemeClr val="dk1"/>
          </a:effectRef>
          <a:fontRef idx="minor">
            <a:schemeClr val="dk1"/>
          </a:fontRef>
        </p:style>
        <p:txBody>
          <a:bodyPr>
            <a:normAutofit/>
          </a:bodyPr>
          <a:lstStyle/>
          <a:p>
            <a:pPr algn="just"/>
            <a:r>
              <a:rPr lang="es-ES" sz="2400" u="sng" dirty="0">
                <a:latin typeface="Times New Roman" pitchFamily="18" charset="0"/>
                <a:cs typeface="Times New Roman" pitchFamily="18" charset="0"/>
              </a:rPr>
              <a:t>ONDA DE CHOQUE</a:t>
            </a:r>
            <a:r>
              <a:rPr lang="es-ES" sz="2400" dirty="0">
                <a:latin typeface="Times New Roman" pitchFamily="18" charset="0"/>
                <a:cs typeface="Times New Roman" pitchFamily="18" charset="0"/>
              </a:rPr>
              <a:t>: En los explosivos detonantes la velocidad de las primeras moléculas gasificadas es tan grande que no ceden su calor por conductibilidad a la zona inalterada de la carga, sino que la transmiten por choque , deformándola y produciendo un calentamiento y explosión adiabática con generación de nuevos gases. El proceso se repite con un movimiento ondulatorio que afecta  a toda la masa explosiva y que se denomina Onda de Choque la que se desplaza a velocidades entre 1.500 a 7.000 m/s, según la composición del explosivo y sus condiciones de iniciación. </a:t>
            </a:r>
            <a:endParaRPr lang="es-ES" sz="2400" dirty="0" smtClean="0">
              <a:latin typeface="Times New Roman" pitchFamily="18" charset="0"/>
              <a:cs typeface="Times New Roman" pitchFamily="18" charset="0"/>
            </a:endParaRPr>
          </a:p>
          <a:p>
            <a:pPr algn="just"/>
            <a:r>
              <a:rPr lang="es-CL" sz="2400" u="sng" dirty="0" smtClean="0">
                <a:latin typeface="Times New Roman" pitchFamily="18" charset="0"/>
                <a:cs typeface="Times New Roman" pitchFamily="18" charset="0"/>
              </a:rPr>
              <a:t>Los </a:t>
            </a:r>
            <a:r>
              <a:rPr lang="es-CL" sz="2400" u="sng" dirty="0">
                <a:latin typeface="Times New Roman" pitchFamily="18" charset="0"/>
                <a:cs typeface="Times New Roman" pitchFamily="18" charset="0"/>
              </a:rPr>
              <a:t>explosivos son mezclas de oxidantes y </a:t>
            </a:r>
            <a:r>
              <a:rPr lang="es-CL" sz="2400" u="sng" dirty="0" smtClean="0">
                <a:latin typeface="Times New Roman" pitchFamily="18" charset="0"/>
                <a:cs typeface="Times New Roman" pitchFamily="18" charset="0"/>
              </a:rPr>
              <a:t>combustibles</a:t>
            </a:r>
            <a:r>
              <a:rPr lang="es-CL" sz="2400" dirty="0">
                <a:latin typeface="Times New Roman" pitchFamily="18" charset="0"/>
                <a:cs typeface="Times New Roman" pitchFamily="18" charset="0"/>
              </a:rPr>
              <a:t> </a:t>
            </a:r>
            <a:r>
              <a:rPr lang="es-CL" sz="2400" dirty="0" smtClean="0">
                <a:latin typeface="Times New Roman" pitchFamily="18" charset="0"/>
                <a:cs typeface="Times New Roman" pitchFamily="18" charset="0"/>
              </a:rPr>
              <a:t>la </a:t>
            </a:r>
            <a:r>
              <a:rPr lang="es-CL" sz="2400" dirty="0">
                <a:latin typeface="Times New Roman" pitchFamily="18" charset="0"/>
                <a:cs typeface="Times New Roman" pitchFamily="18" charset="0"/>
              </a:rPr>
              <a:t>mayoría de los explosivos comerciales usan nitratos como oxidante, siendo el nitrito de amonio el material básico de fabricación. Otros comúnmente son el sodio, calcio, potasio y algunos inorgánicos tales como aminas y hexaminas.</a:t>
            </a:r>
          </a:p>
          <a:p>
            <a:pPr algn="just">
              <a:buNone/>
            </a:pPr>
            <a:r>
              <a:rPr lang="es-CL" sz="2400" dirty="0">
                <a:latin typeface="Times New Roman" pitchFamily="18" charset="0"/>
                <a:cs typeface="Times New Roman" pitchFamily="18" charset="0"/>
              </a:rPr>
              <a:t>     Los combustibles básicos para un explosivo incluyen el C y el H, ya que estos reaccionan con el O para liberar grandes cantidades de energía . La mayoría de los combustibles son hidrocarburos  que tienen una estructura  básica de CH2</a:t>
            </a:r>
          </a:p>
          <a:p>
            <a:pPr marL="0" indent="0" algn="just">
              <a:buNone/>
            </a:pPr>
            <a:endParaRPr lang="es-ES" sz="2400" dirty="0">
              <a:latin typeface="Times New Roman" pitchFamily="18" charset="0"/>
              <a:cs typeface="Times New Roman" pitchFamily="18" charset="0"/>
            </a:endParaRPr>
          </a:p>
        </p:txBody>
      </p:sp>
    </p:spTree>
    <p:extLst>
      <p:ext uri="{BB962C8B-B14F-4D97-AF65-F5344CB8AC3E}">
        <p14:creationId xmlns:p14="http://schemas.microsoft.com/office/powerpoint/2010/main" val="9550388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0" y="0"/>
            <a:ext cx="9144000" cy="6858000"/>
          </a:xfrm>
        </p:spPr>
        <p:style>
          <a:lnRef idx="2">
            <a:schemeClr val="dk1"/>
          </a:lnRef>
          <a:fillRef idx="1">
            <a:schemeClr val="lt1"/>
          </a:fillRef>
          <a:effectRef idx="0">
            <a:schemeClr val="dk1"/>
          </a:effectRef>
          <a:fontRef idx="minor">
            <a:schemeClr val="dk1"/>
          </a:fontRef>
        </p:style>
        <p:txBody>
          <a:bodyPr>
            <a:normAutofit fontScale="92500" lnSpcReduction="20000"/>
          </a:bodyPr>
          <a:lstStyle/>
          <a:p>
            <a:pPr algn="just">
              <a:buNone/>
            </a:pPr>
            <a:r>
              <a:rPr lang="es-ES" sz="2600" dirty="0" smtClean="0">
                <a:latin typeface="Times New Roman" pitchFamily="18" charset="0"/>
                <a:cs typeface="Times New Roman" pitchFamily="18" charset="0"/>
              </a:rPr>
              <a:t>    Los </a:t>
            </a:r>
            <a:r>
              <a:rPr lang="es-ES" sz="2600" dirty="0">
                <a:latin typeface="Times New Roman" pitchFamily="18" charset="0"/>
                <a:cs typeface="Times New Roman" pitchFamily="18" charset="0"/>
              </a:rPr>
              <a:t>componentes de los explosivos base son:</a:t>
            </a:r>
          </a:p>
          <a:p>
            <a:pPr algn="just"/>
            <a:r>
              <a:rPr lang="es-ES" sz="2600" dirty="0" smtClean="0">
                <a:latin typeface="Times New Roman" pitchFamily="18" charset="0"/>
                <a:cs typeface="Times New Roman" pitchFamily="18" charset="0"/>
              </a:rPr>
              <a:t>Carbono – Hidrogeno – Oxigeno - Nitrógeno</a:t>
            </a:r>
            <a:endParaRPr lang="es-ES" sz="2600" dirty="0">
              <a:latin typeface="Times New Roman" pitchFamily="18" charset="0"/>
              <a:cs typeface="Times New Roman" pitchFamily="18" charset="0"/>
            </a:endParaRPr>
          </a:p>
          <a:p>
            <a:pPr algn="just">
              <a:buNone/>
            </a:pPr>
            <a:r>
              <a:rPr lang="es-ES" sz="2600" dirty="0">
                <a:latin typeface="Times New Roman" pitchFamily="18" charset="0"/>
                <a:cs typeface="Times New Roman" pitchFamily="18" charset="0"/>
              </a:rPr>
              <a:t>    La reacción de estos explosivos bases puede ser iniciadas por: golpe, calor, o fuego.</a:t>
            </a:r>
          </a:p>
          <a:p>
            <a:pPr algn="just">
              <a:buNone/>
            </a:pPr>
            <a:r>
              <a:rPr lang="es-ES" sz="2600" dirty="0">
                <a:latin typeface="Times New Roman" pitchFamily="18" charset="0"/>
                <a:cs typeface="Times New Roman" pitchFamily="18" charset="0"/>
              </a:rPr>
              <a:t>    Como ejemplo tenemos:</a:t>
            </a:r>
          </a:p>
          <a:p>
            <a:pPr algn="just">
              <a:buNone/>
            </a:pPr>
            <a:r>
              <a:rPr lang="es-ES" sz="2600" dirty="0">
                <a:latin typeface="Times New Roman" pitchFamily="18" charset="0"/>
                <a:cs typeface="Times New Roman" pitchFamily="18" charset="0"/>
              </a:rPr>
              <a:t>    Nitroglicerina: </a:t>
            </a:r>
            <a:r>
              <a:rPr lang="es-ES" sz="2600" dirty="0">
                <a:solidFill>
                  <a:srgbClr val="FF0000"/>
                </a:solidFill>
                <a:latin typeface="Times New Roman" pitchFamily="18" charset="0"/>
                <a:cs typeface="Times New Roman" pitchFamily="18" charset="0"/>
              </a:rPr>
              <a:t>C3H5(NO)3.</a:t>
            </a:r>
          </a:p>
          <a:p>
            <a:pPr algn="just">
              <a:buNone/>
            </a:pPr>
            <a:r>
              <a:rPr lang="es-ES" sz="2600" dirty="0">
                <a:latin typeface="Times New Roman" pitchFamily="18" charset="0"/>
                <a:cs typeface="Times New Roman" pitchFamily="18" charset="0"/>
              </a:rPr>
              <a:t>    TNT (Trinitritotolueno): </a:t>
            </a:r>
            <a:r>
              <a:rPr lang="es-ES" sz="2600" dirty="0">
                <a:solidFill>
                  <a:srgbClr val="FF0000"/>
                </a:solidFill>
                <a:latin typeface="Times New Roman" pitchFamily="18" charset="0"/>
                <a:cs typeface="Times New Roman" pitchFamily="18" charset="0"/>
              </a:rPr>
              <a:t>C6H8(NO3)4.</a:t>
            </a:r>
          </a:p>
          <a:p>
            <a:pPr algn="just">
              <a:buNone/>
            </a:pPr>
            <a:r>
              <a:rPr lang="es-ES" sz="2600" dirty="0">
                <a:latin typeface="Times New Roman" pitchFamily="18" charset="0"/>
                <a:cs typeface="Times New Roman" pitchFamily="18" charset="0"/>
              </a:rPr>
              <a:t>    Pentrita: </a:t>
            </a:r>
            <a:r>
              <a:rPr lang="es-ES" sz="2600" dirty="0" smtClean="0">
                <a:solidFill>
                  <a:srgbClr val="FF0000"/>
                </a:solidFill>
                <a:latin typeface="Times New Roman" pitchFamily="18" charset="0"/>
                <a:cs typeface="Times New Roman" pitchFamily="18" charset="0"/>
              </a:rPr>
              <a:t>C5H8(NO3)4</a:t>
            </a:r>
          </a:p>
          <a:p>
            <a:pPr algn="just">
              <a:buNone/>
            </a:pPr>
            <a:r>
              <a:rPr lang="es-ES" sz="2600" dirty="0">
                <a:solidFill>
                  <a:schemeClr val="tx1"/>
                </a:solidFill>
                <a:latin typeface="Times New Roman" pitchFamily="18" charset="0"/>
                <a:cs typeface="Times New Roman" pitchFamily="18" charset="0"/>
              </a:rPr>
              <a:t> </a:t>
            </a:r>
            <a:r>
              <a:rPr lang="es-ES" sz="2600" dirty="0" smtClean="0">
                <a:solidFill>
                  <a:schemeClr val="tx1"/>
                </a:solidFill>
                <a:latin typeface="Times New Roman" pitchFamily="18" charset="0"/>
                <a:cs typeface="Times New Roman" pitchFamily="18" charset="0"/>
              </a:rPr>
              <a:t>    Los </a:t>
            </a:r>
            <a:r>
              <a:rPr lang="es-CL" sz="2600" dirty="0">
                <a:solidFill>
                  <a:schemeClr val="tx1"/>
                </a:solidFill>
                <a:latin typeface="Times New Roman" pitchFamily="18" charset="0"/>
                <a:cs typeface="Times New Roman" pitchFamily="18" charset="0"/>
              </a:rPr>
              <a:t>e</a:t>
            </a:r>
            <a:r>
              <a:rPr lang="es-CL" sz="2600" dirty="0" smtClean="0">
                <a:solidFill>
                  <a:schemeClr val="tx1"/>
                </a:solidFill>
                <a:latin typeface="Times New Roman" pitchFamily="18" charset="0"/>
                <a:cs typeface="Times New Roman" pitchFamily="18" charset="0"/>
              </a:rPr>
              <a:t>xplosivos </a:t>
            </a:r>
            <a:r>
              <a:rPr lang="es-CL" sz="2600" dirty="0">
                <a:solidFill>
                  <a:schemeClr val="tx1"/>
                </a:solidFill>
                <a:latin typeface="Times New Roman" pitchFamily="18" charset="0"/>
                <a:cs typeface="Times New Roman" pitchFamily="18" charset="0"/>
              </a:rPr>
              <a:t>usados </a:t>
            </a:r>
            <a:r>
              <a:rPr lang="es-CL" sz="2600" dirty="0">
                <a:latin typeface="Times New Roman" pitchFamily="18" charset="0"/>
                <a:cs typeface="Times New Roman" pitchFamily="18" charset="0"/>
              </a:rPr>
              <a:t>en la minería: Son mezclas de explosivos bases </a:t>
            </a:r>
            <a:r>
              <a:rPr lang="es-CL" sz="2600" dirty="0" smtClean="0">
                <a:latin typeface="Times New Roman" pitchFamily="18" charset="0"/>
                <a:cs typeface="Times New Roman" pitchFamily="18" charset="0"/>
              </a:rPr>
              <a:t>mas otras </a:t>
            </a:r>
            <a:r>
              <a:rPr lang="es-CL" sz="2600" dirty="0">
                <a:latin typeface="Times New Roman" pitchFamily="18" charset="0"/>
                <a:cs typeface="Times New Roman" pitchFamily="18" charset="0"/>
              </a:rPr>
              <a:t>sustancias que lo hacen seguro para su manejo, transporte, almacenamiento.</a:t>
            </a:r>
          </a:p>
          <a:p>
            <a:pPr algn="just">
              <a:buNone/>
            </a:pPr>
            <a:r>
              <a:rPr lang="es-CL" sz="2600" dirty="0">
                <a:latin typeface="Times New Roman" pitchFamily="18" charset="0"/>
                <a:cs typeface="Times New Roman" pitchFamily="18" charset="0"/>
              </a:rPr>
              <a:t>    Ejemplo: La Dinamita 60%, significa: 60% Nitroglicerina, 40% de materia inerte y otros.</a:t>
            </a:r>
          </a:p>
          <a:p>
            <a:pPr algn="just">
              <a:buNone/>
            </a:pPr>
            <a:r>
              <a:rPr lang="es-CL" sz="2600" dirty="0">
                <a:solidFill>
                  <a:srgbClr val="FF0000"/>
                </a:solidFill>
                <a:latin typeface="Times New Roman" pitchFamily="18" charset="0"/>
                <a:cs typeface="Times New Roman" pitchFamily="18" charset="0"/>
              </a:rPr>
              <a:t>    </a:t>
            </a:r>
            <a:r>
              <a:rPr lang="es-CL" sz="2600" dirty="0">
                <a:latin typeface="Times New Roman" pitchFamily="18" charset="0"/>
                <a:cs typeface="Times New Roman" pitchFamily="18" charset="0"/>
              </a:rPr>
              <a:t>Los explosivos deben reunir algunos requisitos tales como</a:t>
            </a:r>
          </a:p>
          <a:p>
            <a:pPr algn="just"/>
            <a:r>
              <a:rPr lang="es-CL" sz="2600" dirty="0">
                <a:latin typeface="Times New Roman" pitchFamily="18" charset="0"/>
                <a:cs typeface="Times New Roman" pitchFamily="18" charset="0"/>
              </a:rPr>
              <a:t>Efecto explosivo.</a:t>
            </a:r>
          </a:p>
          <a:p>
            <a:pPr algn="just"/>
            <a:r>
              <a:rPr lang="es-CL" sz="2600" dirty="0">
                <a:latin typeface="Times New Roman" pitchFamily="18" charset="0"/>
                <a:cs typeface="Times New Roman" pitchFamily="18" charset="0"/>
              </a:rPr>
              <a:t>Seguridad en el manejo.</a:t>
            </a:r>
          </a:p>
          <a:p>
            <a:pPr algn="just"/>
            <a:r>
              <a:rPr lang="es-CL" sz="2600" dirty="0">
                <a:latin typeface="Times New Roman" pitchFamily="18" charset="0"/>
                <a:cs typeface="Times New Roman" pitchFamily="18" charset="0"/>
              </a:rPr>
              <a:t>Sensibilidad a la iniciación y estabilidad en la detonación.</a:t>
            </a:r>
          </a:p>
          <a:p>
            <a:pPr algn="just"/>
            <a:r>
              <a:rPr lang="es-CL" sz="2600" dirty="0">
                <a:latin typeface="Times New Roman" pitchFamily="18" charset="0"/>
                <a:cs typeface="Times New Roman" pitchFamily="18" charset="0"/>
              </a:rPr>
              <a:t>Almacenamientos, otros.</a:t>
            </a:r>
            <a:endParaRPr lang="es-CL" sz="2600" dirty="0"/>
          </a:p>
          <a:p>
            <a:pPr algn="just">
              <a:buNone/>
            </a:pPr>
            <a:endParaRPr lang="es-CL" sz="2400" dirty="0"/>
          </a:p>
          <a:p>
            <a:pPr marL="0" indent="0">
              <a:buNone/>
            </a:pPr>
            <a:endParaRPr lang="es-CL" dirty="0"/>
          </a:p>
        </p:txBody>
      </p:sp>
    </p:spTree>
    <p:extLst>
      <p:ext uri="{BB962C8B-B14F-4D97-AF65-F5344CB8AC3E}">
        <p14:creationId xmlns:p14="http://schemas.microsoft.com/office/powerpoint/2010/main" val="39684137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0" y="0"/>
            <a:ext cx="9144000" cy="6858000"/>
          </a:xfrm>
        </p:spPr>
        <p:style>
          <a:lnRef idx="2">
            <a:schemeClr val="dk1"/>
          </a:lnRef>
          <a:fillRef idx="1">
            <a:schemeClr val="lt1"/>
          </a:fillRef>
          <a:effectRef idx="0">
            <a:schemeClr val="dk1"/>
          </a:effectRef>
          <a:fontRef idx="minor">
            <a:schemeClr val="dk1"/>
          </a:fontRef>
        </p:style>
        <p:txBody>
          <a:bodyPr>
            <a:normAutofit fontScale="92500" lnSpcReduction="20000"/>
          </a:bodyPr>
          <a:lstStyle/>
          <a:p>
            <a:r>
              <a:rPr lang="es-ES" sz="2600" u="sng" dirty="0" smtClean="0">
                <a:latin typeface="Times New Roman" pitchFamily="18" charset="0"/>
                <a:cs typeface="Times New Roman" pitchFamily="18" charset="0"/>
              </a:rPr>
              <a:t>EFECTO DEL EXPLOSIVO</a:t>
            </a:r>
            <a:r>
              <a:rPr lang="es-ES" sz="2600" dirty="0" smtClean="0">
                <a:latin typeface="Times New Roman" pitchFamily="18" charset="0"/>
                <a:cs typeface="Times New Roman" pitchFamily="18" charset="0"/>
              </a:rPr>
              <a:t>:</a:t>
            </a:r>
            <a:r>
              <a:rPr lang="es-ES" sz="2600" dirty="0" smtClean="0"/>
              <a:t> </a:t>
            </a:r>
            <a:r>
              <a:rPr lang="es-ES" sz="2600" dirty="0">
                <a:latin typeface="Times New Roman" pitchFamily="18" charset="0"/>
                <a:cs typeface="Times New Roman" pitchFamily="18" charset="0"/>
              </a:rPr>
              <a:t>Es la capacidad de este para desarrollar un trabajo en determinadas condiciones. Es el resultado que se produce y se observa después de una explosión. Hay formas de medir los resultados en laboratorios y en forma práctica en terreno. El efecto de un explosivo depende de: Características de la roca - Diagrama de perforación - </a:t>
            </a:r>
            <a:r>
              <a:rPr lang="pt-BR" sz="2600" dirty="0">
                <a:latin typeface="Times New Roman" pitchFamily="18" charset="0"/>
                <a:cs typeface="Times New Roman" pitchFamily="18" charset="0"/>
              </a:rPr>
              <a:t>Diagrama de disparo o de encendido.</a:t>
            </a:r>
            <a:endParaRPr lang="es-ES" sz="2600" dirty="0">
              <a:latin typeface="Times New Roman" pitchFamily="18" charset="0"/>
              <a:cs typeface="Times New Roman" pitchFamily="18" charset="0"/>
            </a:endParaRPr>
          </a:p>
          <a:p>
            <a:pPr algn="just">
              <a:buNone/>
            </a:pPr>
            <a:r>
              <a:rPr lang="es-ES" sz="2600" dirty="0" smtClean="0">
                <a:latin typeface="Times New Roman" pitchFamily="18" charset="0"/>
                <a:cs typeface="Times New Roman" pitchFamily="18" charset="0"/>
              </a:rPr>
              <a:t>    </a:t>
            </a:r>
            <a:r>
              <a:rPr lang="es-ES" sz="2600" u="sng" dirty="0" smtClean="0">
                <a:latin typeface="Times New Roman" pitchFamily="18" charset="0"/>
                <a:cs typeface="Times New Roman" pitchFamily="18" charset="0"/>
              </a:rPr>
              <a:t>Los </a:t>
            </a:r>
            <a:r>
              <a:rPr lang="es-ES" sz="2600" u="sng" dirty="0">
                <a:latin typeface="Times New Roman" pitchFamily="18" charset="0"/>
                <a:cs typeface="Times New Roman" pitchFamily="18" charset="0"/>
              </a:rPr>
              <a:t>factores más importantes del efecto explosivo</a:t>
            </a:r>
            <a:r>
              <a:rPr lang="es-ES" sz="2600" dirty="0">
                <a:latin typeface="Times New Roman" pitchFamily="18" charset="0"/>
                <a:cs typeface="Times New Roman" pitchFamily="18" charset="0"/>
              </a:rPr>
              <a:t> son:</a:t>
            </a:r>
          </a:p>
          <a:p>
            <a:pPr algn="just">
              <a:buNone/>
            </a:pPr>
            <a:r>
              <a:rPr lang="es-ES" sz="2600" dirty="0" smtClean="0">
                <a:latin typeface="Times New Roman" pitchFamily="18" charset="0"/>
                <a:cs typeface="Times New Roman" pitchFamily="18" charset="0"/>
              </a:rPr>
              <a:t>   Temperatura </a:t>
            </a:r>
            <a:r>
              <a:rPr lang="es-ES" sz="2600" dirty="0">
                <a:latin typeface="Times New Roman" pitchFamily="18" charset="0"/>
                <a:cs typeface="Times New Roman" pitchFamily="18" charset="0"/>
              </a:rPr>
              <a:t>que se </a:t>
            </a:r>
            <a:r>
              <a:rPr lang="es-ES" sz="2600" dirty="0" smtClean="0">
                <a:latin typeface="Times New Roman" pitchFamily="18" charset="0"/>
                <a:cs typeface="Times New Roman" pitchFamily="18" charset="0"/>
              </a:rPr>
              <a:t>produce - Volumen </a:t>
            </a:r>
            <a:r>
              <a:rPr lang="es-ES" sz="2600" dirty="0">
                <a:latin typeface="Times New Roman" pitchFamily="18" charset="0"/>
                <a:cs typeface="Times New Roman" pitchFamily="18" charset="0"/>
              </a:rPr>
              <a:t>de </a:t>
            </a:r>
            <a:r>
              <a:rPr lang="es-ES" sz="2600" dirty="0" smtClean="0">
                <a:latin typeface="Times New Roman" pitchFamily="18" charset="0"/>
                <a:cs typeface="Times New Roman" pitchFamily="18" charset="0"/>
              </a:rPr>
              <a:t>gases – Presión - Velocidad </a:t>
            </a:r>
            <a:r>
              <a:rPr lang="es-ES" sz="2600" dirty="0">
                <a:latin typeface="Times New Roman" pitchFamily="18" charset="0"/>
                <a:cs typeface="Times New Roman" pitchFamily="18" charset="0"/>
              </a:rPr>
              <a:t>de detonación del explosivo. </a:t>
            </a:r>
            <a:endParaRPr lang="es-ES" sz="2600" dirty="0" smtClean="0">
              <a:latin typeface="Times New Roman" pitchFamily="18" charset="0"/>
              <a:cs typeface="Times New Roman" pitchFamily="18" charset="0"/>
            </a:endParaRPr>
          </a:p>
          <a:p>
            <a:pPr algn="just">
              <a:buNone/>
            </a:pPr>
            <a:r>
              <a:rPr lang="es-ES" sz="2600" dirty="0">
                <a:latin typeface="Times New Roman" pitchFamily="18" charset="0"/>
                <a:cs typeface="Times New Roman" pitchFamily="18" charset="0"/>
              </a:rPr>
              <a:t> </a:t>
            </a:r>
            <a:r>
              <a:rPr lang="es-ES" sz="2600" dirty="0" smtClean="0">
                <a:latin typeface="Times New Roman" pitchFamily="18" charset="0"/>
                <a:cs typeface="Times New Roman" pitchFamily="18" charset="0"/>
              </a:rPr>
              <a:t>   Las </a:t>
            </a:r>
            <a:r>
              <a:rPr lang="es-ES" sz="2600" dirty="0">
                <a:latin typeface="Times New Roman" pitchFamily="18" charset="0"/>
                <a:cs typeface="Times New Roman" pitchFamily="18" charset="0"/>
              </a:rPr>
              <a:t>características que deben poseer todos explosivos son que puedan ser transportados, almacenados y utilizados en forma segura, sin riesgos para las personas</a:t>
            </a:r>
          </a:p>
          <a:p>
            <a:pPr algn="just"/>
            <a:r>
              <a:rPr lang="es-ES" sz="2600" dirty="0" smtClean="0">
                <a:latin typeface="Times New Roman" pitchFamily="18" charset="0"/>
                <a:cs typeface="Times New Roman" pitchFamily="18" charset="0"/>
              </a:rPr>
              <a:t>Los </a:t>
            </a:r>
            <a:r>
              <a:rPr lang="es-ES" sz="2600" dirty="0">
                <a:latin typeface="Times New Roman" pitchFamily="18" charset="0"/>
                <a:cs typeface="Times New Roman" pitchFamily="18" charset="0"/>
              </a:rPr>
              <a:t>explosivos son sometidos a varias pruebas antes de salir al </a:t>
            </a:r>
            <a:r>
              <a:rPr lang="es-ES" sz="2600" dirty="0" smtClean="0">
                <a:latin typeface="Times New Roman" pitchFamily="18" charset="0"/>
                <a:cs typeface="Times New Roman" pitchFamily="18" charset="0"/>
              </a:rPr>
              <a:t>mercado. Ejemplos: - Sensibilidad </a:t>
            </a:r>
            <a:r>
              <a:rPr lang="es-ES" sz="2600" dirty="0">
                <a:latin typeface="Times New Roman" pitchFamily="18" charset="0"/>
                <a:cs typeface="Times New Roman" pitchFamily="18" charset="0"/>
              </a:rPr>
              <a:t>al </a:t>
            </a:r>
            <a:r>
              <a:rPr lang="es-ES" sz="2600" dirty="0" smtClean="0">
                <a:latin typeface="Times New Roman" pitchFamily="18" charset="0"/>
                <a:cs typeface="Times New Roman" pitchFamily="18" charset="0"/>
              </a:rPr>
              <a:t>impacto – Fricción. </a:t>
            </a:r>
          </a:p>
          <a:p>
            <a:pPr algn="just"/>
            <a:r>
              <a:rPr lang="es-ES" sz="2600" dirty="0" smtClean="0">
                <a:latin typeface="Times New Roman" pitchFamily="18" charset="0"/>
                <a:cs typeface="Times New Roman" pitchFamily="18" charset="0"/>
              </a:rPr>
              <a:t>Los </a:t>
            </a:r>
            <a:r>
              <a:rPr lang="es-ES" sz="2600" dirty="0">
                <a:latin typeface="Times New Roman" pitchFamily="18" charset="0"/>
                <a:cs typeface="Times New Roman" pitchFamily="18" charset="0"/>
              </a:rPr>
              <a:t>explosivos deben ser fácilmente </a:t>
            </a:r>
            <a:r>
              <a:rPr lang="es-ES" sz="2600" u="sng" dirty="0">
                <a:latin typeface="Times New Roman" pitchFamily="18" charset="0"/>
                <a:cs typeface="Times New Roman" pitchFamily="18" charset="0"/>
              </a:rPr>
              <a:t>iniciados</a:t>
            </a:r>
            <a:r>
              <a:rPr lang="es-ES" sz="2600" dirty="0">
                <a:latin typeface="Times New Roman" pitchFamily="18" charset="0"/>
                <a:cs typeface="Times New Roman" pitchFamily="18" charset="0"/>
              </a:rPr>
              <a:t> y ser estables desde el punto de vista de la detonación.</a:t>
            </a:r>
          </a:p>
          <a:p>
            <a:pPr algn="just"/>
            <a:r>
              <a:rPr lang="es-ES" sz="2600" dirty="0">
                <a:latin typeface="Times New Roman" pitchFamily="18" charset="0"/>
                <a:cs typeface="Times New Roman" pitchFamily="18" charset="0"/>
              </a:rPr>
              <a:t>Normalmente un explosivo es iniciado por un detonador (fulminante n°8). Pero algunos tipos de explosivos son tan inertes que requieren un poder mayor de iniciación.</a:t>
            </a:r>
          </a:p>
          <a:p>
            <a:pPr algn="just">
              <a:buNone/>
            </a:pPr>
            <a:r>
              <a:rPr lang="es-ES" sz="2600" dirty="0" smtClean="0">
                <a:latin typeface="Times New Roman" pitchFamily="18" charset="0"/>
                <a:cs typeface="Times New Roman" pitchFamily="18" charset="0"/>
              </a:rPr>
              <a:t>. </a:t>
            </a:r>
            <a:endParaRPr lang="es-ES" sz="2600" dirty="0">
              <a:latin typeface="Times New Roman" pitchFamily="18" charset="0"/>
              <a:cs typeface="Times New Roman" pitchFamily="18" charset="0"/>
            </a:endParaRPr>
          </a:p>
          <a:p>
            <a:pPr algn="just"/>
            <a:endParaRPr lang="es-ES" sz="2400" dirty="0">
              <a:latin typeface="Times New Roman" pitchFamily="18" charset="0"/>
              <a:cs typeface="Times New Roman" pitchFamily="18" charset="0"/>
            </a:endParaRPr>
          </a:p>
        </p:txBody>
      </p:sp>
    </p:spTree>
    <p:extLst>
      <p:ext uri="{BB962C8B-B14F-4D97-AF65-F5344CB8AC3E}">
        <p14:creationId xmlns:p14="http://schemas.microsoft.com/office/powerpoint/2010/main" val="16680941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0" y="0"/>
            <a:ext cx="9144000" cy="6858000"/>
          </a:xfrm>
        </p:spPr>
        <p:style>
          <a:lnRef idx="2">
            <a:schemeClr val="dk1"/>
          </a:lnRef>
          <a:fillRef idx="1">
            <a:schemeClr val="lt1"/>
          </a:fillRef>
          <a:effectRef idx="0">
            <a:schemeClr val="dk1"/>
          </a:effectRef>
          <a:fontRef idx="minor">
            <a:schemeClr val="dk1"/>
          </a:fontRef>
        </p:style>
        <p:txBody>
          <a:bodyPr>
            <a:normAutofit fontScale="92500"/>
          </a:bodyPr>
          <a:lstStyle/>
          <a:p>
            <a:pPr algn="just"/>
            <a:r>
              <a:rPr lang="es-ES" sz="2500" dirty="0">
                <a:latin typeface="Times New Roman" pitchFamily="18" charset="0"/>
                <a:cs typeface="Times New Roman" pitchFamily="18" charset="0"/>
              </a:rPr>
              <a:t>Ejemplo: </a:t>
            </a:r>
            <a:r>
              <a:rPr lang="es-ES" sz="2500" dirty="0" smtClean="0">
                <a:latin typeface="Times New Roman" pitchFamily="18" charset="0"/>
                <a:cs typeface="Times New Roman" pitchFamily="18" charset="0"/>
              </a:rPr>
              <a:t>El </a:t>
            </a:r>
            <a:r>
              <a:rPr lang="es-ES" sz="2500" dirty="0">
                <a:latin typeface="Times New Roman" pitchFamily="18" charset="0"/>
                <a:cs typeface="Times New Roman" pitchFamily="18" charset="0"/>
              </a:rPr>
              <a:t>ANFO se inicia usando como cebo </a:t>
            </a:r>
            <a:r>
              <a:rPr lang="es-ES" sz="2500" dirty="0" smtClean="0">
                <a:latin typeface="Times New Roman" pitchFamily="18" charset="0"/>
                <a:cs typeface="Times New Roman" pitchFamily="18" charset="0"/>
              </a:rPr>
              <a:t>dinamita/emulsión </a:t>
            </a:r>
            <a:r>
              <a:rPr lang="es-ES" sz="2500" dirty="0">
                <a:latin typeface="Times New Roman" pitchFamily="18" charset="0"/>
                <a:cs typeface="Times New Roman" pitchFamily="18" charset="0"/>
              </a:rPr>
              <a:t>y </a:t>
            </a:r>
            <a:r>
              <a:rPr lang="es-ES" sz="2500" dirty="0" smtClean="0">
                <a:latin typeface="Times New Roman" pitchFamily="18" charset="0"/>
                <a:cs typeface="Times New Roman" pitchFamily="18" charset="0"/>
              </a:rPr>
              <a:t>detonador.</a:t>
            </a:r>
            <a:endParaRPr lang="es-ES" sz="2500" dirty="0">
              <a:latin typeface="Times New Roman" pitchFamily="18" charset="0"/>
              <a:cs typeface="Times New Roman" pitchFamily="18" charset="0"/>
            </a:endParaRPr>
          </a:p>
          <a:p>
            <a:pPr algn="just"/>
            <a:r>
              <a:rPr lang="es-ES" sz="2500" dirty="0" smtClean="0">
                <a:latin typeface="Times New Roman" pitchFamily="18" charset="0"/>
                <a:cs typeface="Times New Roman" pitchFamily="18" charset="0"/>
              </a:rPr>
              <a:t>“</a:t>
            </a:r>
            <a:r>
              <a:rPr lang="es-ES" sz="2500" u="sng" dirty="0" smtClean="0">
                <a:latin typeface="Times New Roman" pitchFamily="18" charset="0"/>
                <a:cs typeface="Times New Roman" pitchFamily="18" charset="0"/>
              </a:rPr>
              <a:t>La </a:t>
            </a:r>
            <a:r>
              <a:rPr lang="es-ES" sz="2500" u="sng" dirty="0">
                <a:latin typeface="Times New Roman" pitchFamily="18" charset="0"/>
                <a:cs typeface="Times New Roman" pitchFamily="18" charset="0"/>
              </a:rPr>
              <a:t>estabilidad en la detonación</a:t>
            </a:r>
            <a:r>
              <a:rPr lang="es-ES" sz="2500" dirty="0">
                <a:latin typeface="Times New Roman" pitchFamily="18" charset="0"/>
                <a:cs typeface="Times New Roman" pitchFamily="18" charset="0"/>
              </a:rPr>
              <a:t>. Implica que una vez iniciada esta, no se detenga por ningún motivo hasta que la carga total haya detonado, influye en el resultado de la tronadura ya que si se interrumpe el resultado no será el </a:t>
            </a:r>
            <a:r>
              <a:rPr lang="es-ES" sz="2500" dirty="0" smtClean="0">
                <a:latin typeface="Times New Roman" pitchFamily="18" charset="0"/>
                <a:cs typeface="Times New Roman" pitchFamily="18" charset="0"/>
              </a:rPr>
              <a:t>óptimo”. </a:t>
            </a:r>
            <a:r>
              <a:rPr lang="es-ES" sz="2500" dirty="0">
                <a:latin typeface="Times New Roman" pitchFamily="18" charset="0"/>
                <a:cs typeface="Times New Roman" pitchFamily="18" charset="0"/>
              </a:rPr>
              <a:t>“El resultado de una tronadura depende directamente de una correcta iniciación”. </a:t>
            </a:r>
          </a:p>
          <a:p>
            <a:pPr algn="just"/>
            <a:r>
              <a:rPr lang="es-ES" sz="2500" dirty="0" smtClean="0">
                <a:latin typeface="Times New Roman" pitchFamily="18" charset="0"/>
                <a:cs typeface="Times New Roman" pitchFamily="18" charset="0"/>
              </a:rPr>
              <a:t>Otra </a:t>
            </a:r>
            <a:r>
              <a:rPr lang="es-ES" sz="2500" dirty="0">
                <a:latin typeface="Times New Roman" pitchFamily="18" charset="0"/>
                <a:cs typeface="Times New Roman" pitchFamily="18" charset="0"/>
              </a:rPr>
              <a:t>característica de los explosivos comerciales es que pueden ser almacenados en lugares adecuados para ello, estos lugares reciben el nombre de POLVORINES. Por lo tanto los explosivos deben perdurar en el tiempo y no descomponerse antes de su utilización, los explosivos descompuestos o exudados deben ser retirados de los polvorines y eliminados según requerimiento del Decreto Supremo 132 vigente.</a:t>
            </a:r>
          </a:p>
          <a:p>
            <a:pPr algn="just"/>
            <a:r>
              <a:rPr lang="es-ES" sz="2500" dirty="0">
                <a:latin typeface="Times New Roman" pitchFamily="18" charset="0"/>
                <a:cs typeface="Times New Roman" pitchFamily="18" charset="0"/>
              </a:rPr>
              <a:t> Los componentes de los explosivos de mezcla pueden segregarse perdiendo a si su efectividad si están mucho tiempo almacenados.</a:t>
            </a:r>
          </a:p>
          <a:p>
            <a:pPr algn="just"/>
            <a:r>
              <a:rPr lang="es-ES" sz="2500" dirty="0">
                <a:latin typeface="Times New Roman" pitchFamily="18" charset="0"/>
                <a:cs typeface="Times New Roman" pitchFamily="18" charset="0"/>
              </a:rPr>
              <a:t>Los explosivos deben ocuparse según orden de llegada a los polvorines.</a:t>
            </a:r>
          </a:p>
          <a:p>
            <a:pPr algn="just"/>
            <a:r>
              <a:rPr lang="es-ES" sz="2500" dirty="0">
                <a:latin typeface="Times New Roman" pitchFamily="18" charset="0"/>
                <a:cs typeface="Times New Roman" pitchFamily="18" charset="0"/>
              </a:rPr>
              <a:t>“Es importante que los polvorines se mantengan ordenados, limpios y secos</a:t>
            </a:r>
            <a:endParaRPr lang="es-CL" sz="2500" dirty="0">
              <a:latin typeface="Times New Roman" pitchFamily="18" charset="0"/>
              <a:cs typeface="Times New Roman" pitchFamily="18" charset="0"/>
            </a:endParaRPr>
          </a:p>
          <a:p>
            <a:pPr algn="just"/>
            <a:endParaRPr lang="es-ES" sz="2500" dirty="0">
              <a:latin typeface="Times New Roman" pitchFamily="18" charset="0"/>
              <a:cs typeface="Times New Roman" pitchFamily="18" charset="0"/>
            </a:endParaRPr>
          </a:p>
          <a:p>
            <a:pPr algn="just"/>
            <a:endParaRPr lang="es-ES" dirty="0">
              <a:latin typeface="Times New Roman" pitchFamily="18" charset="0"/>
              <a:cs typeface="Times New Roman" pitchFamily="18" charset="0"/>
            </a:endParaRPr>
          </a:p>
          <a:p>
            <a:pPr algn="just"/>
            <a:endParaRPr lang="es-ES" dirty="0">
              <a:latin typeface="Times New Roman" pitchFamily="18" charset="0"/>
              <a:cs typeface="Times New Roman" pitchFamily="18" charset="0"/>
            </a:endParaRPr>
          </a:p>
          <a:p>
            <a:pPr marL="0" indent="0">
              <a:buNone/>
            </a:pPr>
            <a:endParaRPr lang="es-CL" dirty="0"/>
          </a:p>
        </p:txBody>
      </p:sp>
    </p:spTree>
    <p:extLst>
      <p:ext uri="{BB962C8B-B14F-4D97-AF65-F5344CB8AC3E}">
        <p14:creationId xmlns:p14="http://schemas.microsoft.com/office/powerpoint/2010/main" val="1151006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CL" dirty="0"/>
          </a:p>
        </p:txBody>
      </p:sp>
      <p:pic>
        <p:nvPicPr>
          <p:cNvPr id="4" name="Picture 1"/>
          <p:cNvPicPr>
            <a:picLocks noGrp="1" noChangeAspect="1" noChangeArrowheads="1"/>
          </p:cNvPicPr>
          <p:nvPr>
            <p:ph idx="1"/>
          </p:nvPr>
        </p:nvPicPr>
        <p:blipFill>
          <a:blip r:embed="rId2" cstate="print"/>
          <a:srcRect/>
          <a:stretch>
            <a:fillRect/>
          </a:stretch>
        </p:blipFill>
        <p:spPr bwMode="auto">
          <a:xfrm>
            <a:off x="-29770" y="0"/>
            <a:ext cx="9173770" cy="6839700"/>
          </a:xfrm>
          <a:prstGeom prst="rect">
            <a:avLst/>
          </a:prstGeom>
          <a:ln>
            <a:headEnd/>
            <a:tailEnd/>
          </a:ln>
        </p:spPr>
        <p:style>
          <a:lnRef idx="2">
            <a:schemeClr val="accent2"/>
          </a:lnRef>
          <a:fillRef idx="1">
            <a:schemeClr val="lt1"/>
          </a:fillRef>
          <a:effectRef idx="0">
            <a:schemeClr val="accent2"/>
          </a:effectRef>
          <a:fontRef idx="minor">
            <a:schemeClr val="dk1"/>
          </a:fontRef>
        </p:style>
      </p:pic>
    </p:spTree>
    <p:extLst>
      <p:ext uri="{BB962C8B-B14F-4D97-AF65-F5344CB8AC3E}">
        <p14:creationId xmlns:p14="http://schemas.microsoft.com/office/powerpoint/2010/main" val="8175763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0" y="0"/>
            <a:ext cx="9144000" cy="6858000"/>
          </a:xfrm>
        </p:spPr>
        <p:style>
          <a:lnRef idx="2">
            <a:schemeClr val="dk1"/>
          </a:lnRef>
          <a:fillRef idx="1">
            <a:schemeClr val="lt1"/>
          </a:fillRef>
          <a:effectRef idx="0">
            <a:schemeClr val="dk1"/>
          </a:effectRef>
          <a:fontRef idx="minor">
            <a:schemeClr val="dk1"/>
          </a:fontRef>
        </p:style>
        <p:txBody>
          <a:bodyPr>
            <a:normAutofit/>
          </a:bodyPr>
          <a:lstStyle/>
          <a:p>
            <a:pPr algn="ctr"/>
            <a:endParaRPr lang="es-CL" sz="2600" dirty="0" smtClean="0">
              <a:solidFill>
                <a:srgbClr val="FF0000"/>
              </a:solidFill>
              <a:latin typeface="Times New Roman" pitchFamily="18" charset="0"/>
              <a:cs typeface="Times New Roman" pitchFamily="18" charset="0"/>
            </a:endParaRPr>
          </a:p>
          <a:p>
            <a:pPr algn="ctr"/>
            <a:r>
              <a:rPr lang="es-CL" sz="2600" dirty="0" smtClean="0">
                <a:solidFill>
                  <a:srgbClr val="FF0000"/>
                </a:solidFill>
                <a:latin typeface="Times New Roman" pitchFamily="18" charset="0"/>
                <a:cs typeface="Times New Roman" pitchFamily="18" charset="0"/>
              </a:rPr>
              <a:t>TRONADURA.</a:t>
            </a:r>
            <a:endParaRPr lang="es-CL" sz="2600" dirty="0" smtClean="0">
              <a:latin typeface="Times New Roman" pitchFamily="18" charset="0"/>
              <a:cs typeface="Times New Roman" pitchFamily="18" charset="0"/>
            </a:endParaRPr>
          </a:p>
          <a:p>
            <a:pPr algn="just"/>
            <a:endParaRPr lang="es-CL" sz="2600" dirty="0" smtClean="0">
              <a:latin typeface="Times New Roman" pitchFamily="18" charset="0"/>
              <a:cs typeface="Times New Roman" pitchFamily="18" charset="0"/>
            </a:endParaRPr>
          </a:p>
          <a:p>
            <a:pPr algn="just"/>
            <a:r>
              <a:rPr lang="es-CL" sz="2600" dirty="0" smtClean="0">
                <a:latin typeface="Times New Roman" pitchFamily="18" charset="0"/>
                <a:cs typeface="Times New Roman" pitchFamily="18" charset="0"/>
              </a:rPr>
              <a:t>“La Tronadura tiene como propósito fundamental </a:t>
            </a:r>
            <a:r>
              <a:rPr lang="es-CL" sz="2600" b="1" dirty="0" smtClean="0">
                <a:latin typeface="Times New Roman" pitchFamily="18" charset="0"/>
                <a:cs typeface="Times New Roman" pitchFamily="18" charset="0"/>
              </a:rPr>
              <a:t>maximizar la energía liberada por el explosivo para fragmentar lo </a:t>
            </a:r>
            <a:r>
              <a:rPr lang="es-CL" sz="2600" dirty="0" smtClean="0">
                <a:latin typeface="Times New Roman" pitchFamily="18" charset="0"/>
                <a:cs typeface="Times New Roman" pitchFamily="18" charset="0"/>
              </a:rPr>
              <a:t>mejor posible una parte del macizo rocoso, mientras que por el lado contrario, el deseo es a su vez </a:t>
            </a:r>
            <a:r>
              <a:rPr lang="es-CL" sz="2600" b="1" dirty="0" smtClean="0">
                <a:latin typeface="Times New Roman" pitchFamily="18" charset="0"/>
                <a:cs typeface="Times New Roman" pitchFamily="18" charset="0"/>
              </a:rPr>
              <a:t>minimizar</a:t>
            </a:r>
            <a:r>
              <a:rPr lang="es-CL" sz="2600" dirty="0" smtClean="0">
                <a:latin typeface="Times New Roman" pitchFamily="18" charset="0"/>
                <a:cs typeface="Times New Roman" pitchFamily="18" charset="0"/>
              </a:rPr>
              <a:t> </a:t>
            </a:r>
            <a:r>
              <a:rPr lang="es-CL" sz="2600" b="1" dirty="0" smtClean="0">
                <a:latin typeface="Times New Roman" pitchFamily="18" charset="0"/>
                <a:cs typeface="Times New Roman" pitchFamily="18" charset="0"/>
              </a:rPr>
              <a:t>la energía </a:t>
            </a:r>
            <a:r>
              <a:rPr lang="es-CL" sz="2600" dirty="0" smtClean="0">
                <a:latin typeface="Times New Roman" pitchFamily="18" charset="0"/>
                <a:cs typeface="Times New Roman" pitchFamily="18" charset="0"/>
              </a:rPr>
              <a:t>del mismo hacia la otra parte del macizo rocoso (remanente) para así producir el menor </a:t>
            </a:r>
            <a:r>
              <a:rPr lang="es-CL" sz="2600" b="1" dirty="0" smtClean="0">
                <a:latin typeface="Times New Roman" pitchFamily="18" charset="0"/>
                <a:cs typeface="Times New Roman" pitchFamily="18" charset="0"/>
              </a:rPr>
              <a:t>daño posible”.</a:t>
            </a:r>
            <a:r>
              <a:rPr lang="es-CL" sz="2600" dirty="0">
                <a:latin typeface="Times New Roman" pitchFamily="18" charset="0"/>
                <a:cs typeface="Times New Roman" pitchFamily="18" charset="0"/>
              </a:rPr>
              <a:t> </a:t>
            </a:r>
            <a:endParaRPr lang="es-CL" sz="2600" dirty="0" smtClean="0">
              <a:latin typeface="Times New Roman" pitchFamily="18" charset="0"/>
              <a:cs typeface="Times New Roman" pitchFamily="18" charset="0"/>
            </a:endParaRPr>
          </a:p>
          <a:p>
            <a:endParaRPr lang="es-CL" sz="2600" dirty="0"/>
          </a:p>
          <a:p>
            <a:pPr algn="just"/>
            <a:endParaRPr lang="es-CL"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CL" dirty="0" smtClean="0"/>
              <a:t>.</a:t>
            </a:r>
            <a:br>
              <a:rPr lang="es-CL" dirty="0" smtClean="0"/>
            </a:br>
            <a:r>
              <a:rPr lang="es-CL" dirty="0" smtClean="0"/>
              <a:t/>
            </a:r>
            <a:br>
              <a:rPr lang="es-CL" dirty="0" smtClean="0"/>
            </a:br>
            <a:r>
              <a:rPr lang="es-CL" dirty="0" smtClean="0"/>
              <a:t>..</a:t>
            </a:r>
            <a:endParaRPr lang="es-CL" dirty="0"/>
          </a:p>
        </p:txBody>
      </p:sp>
      <p:pic>
        <p:nvPicPr>
          <p:cNvPr id="4" name="Picture 2" descr="C:\Users\Victor\Desktop\imagen 1.png"/>
          <p:cNvPicPr>
            <a:picLocks noGrp="1" noChangeAspect="1" noChangeArrowheads="1"/>
          </p:cNvPicPr>
          <p:nvPr>
            <p:ph idx="1"/>
          </p:nvPr>
        </p:nvPicPr>
        <p:blipFill>
          <a:blip r:embed="rId2" cstate="print"/>
          <a:srcRect/>
          <a:stretch>
            <a:fillRect/>
          </a:stretch>
        </p:blipFill>
        <p:spPr bwMode="auto">
          <a:xfrm>
            <a:off x="0" y="0"/>
            <a:ext cx="9143999" cy="6858000"/>
          </a:xfrm>
          <a:prstGeom prst="rect">
            <a:avLst/>
          </a:prstGeom>
        </p:spPr>
        <p:style>
          <a:lnRef idx="2">
            <a:schemeClr val="dk1"/>
          </a:lnRef>
          <a:fillRef idx="1">
            <a:schemeClr val="lt1"/>
          </a:fillRef>
          <a:effectRef idx="0">
            <a:schemeClr val="dk1"/>
          </a:effectRef>
          <a:fontRef idx="minor">
            <a:schemeClr val="dk1"/>
          </a:fontRef>
        </p:style>
      </p:pic>
    </p:spTree>
    <p:extLst>
      <p:ext uri="{BB962C8B-B14F-4D97-AF65-F5344CB8AC3E}">
        <p14:creationId xmlns:p14="http://schemas.microsoft.com/office/powerpoint/2010/main" val="119556266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0" y="0"/>
            <a:ext cx="9144000" cy="6858000"/>
          </a:xfrm>
        </p:spPr>
        <p:style>
          <a:lnRef idx="2">
            <a:schemeClr val="dk1"/>
          </a:lnRef>
          <a:fillRef idx="1">
            <a:schemeClr val="lt1"/>
          </a:fillRef>
          <a:effectRef idx="0">
            <a:schemeClr val="dk1"/>
          </a:effectRef>
          <a:fontRef idx="minor">
            <a:schemeClr val="dk1"/>
          </a:fontRef>
        </p:style>
        <p:txBody>
          <a:bodyPr>
            <a:normAutofit/>
          </a:bodyPr>
          <a:lstStyle/>
          <a:p>
            <a:pPr marL="0" indent="0" algn="just">
              <a:buNone/>
            </a:pPr>
            <a:r>
              <a:rPr lang="es-CL" sz="2400" dirty="0">
                <a:latin typeface="Times New Roman" pitchFamily="18" charset="0"/>
                <a:cs typeface="Times New Roman" pitchFamily="18" charset="0"/>
              </a:rPr>
              <a:t>Clasificación de los </a:t>
            </a:r>
            <a:r>
              <a:rPr lang="es-CL" sz="2400" dirty="0" smtClean="0">
                <a:latin typeface="Times New Roman" pitchFamily="18" charset="0"/>
                <a:cs typeface="Times New Roman" pitchFamily="18" charset="0"/>
              </a:rPr>
              <a:t>Explosivos.</a:t>
            </a:r>
          </a:p>
          <a:p>
            <a:pPr marL="0" indent="0" algn="just">
              <a:buNone/>
            </a:pPr>
            <a:r>
              <a:rPr lang="es-CL" sz="2400" dirty="0" smtClean="0">
                <a:latin typeface="Times New Roman" pitchFamily="18" charset="0"/>
                <a:cs typeface="Times New Roman" pitchFamily="18" charset="0"/>
              </a:rPr>
              <a:t>En </a:t>
            </a:r>
            <a:r>
              <a:rPr lang="es-CL" sz="2400" dirty="0">
                <a:latin typeface="Times New Roman" pitchFamily="18" charset="0"/>
                <a:cs typeface="Times New Roman" pitchFamily="18" charset="0"/>
              </a:rPr>
              <a:t>términos generales los explosivos por su forma de reacción pueden clasificarse en: </a:t>
            </a:r>
            <a:r>
              <a:rPr lang="es-CL" sz="2400" u="sng" dirty="0">
                <a:latin typeface="Times New Roman" pitchFamily="18" charset="0"/>
                <a:cs typeface="Times New Roman" pitchFamily="18" charset="0"/>
              </a:rPr>
              <a:t>Químicos, Nucleares y </a:t>
            </a:r>
            <a:r>
              <a:rPr lang="es-CL" sz="2400" u="sng" dirty="0" smtClean="0">
                <a:latin typeface="Times New Roman" pitchFamily="18" charset="0"/>
                <a:cs typeface="Times New Roman" pitchFamily="18" charset="0"/>
              </a:rPr>
              <a:t>Especiales</a:t>
            </a:r>
            <a:r>
              <a:rPr lang="es-CL" sz="2400" dirty="0" smtClean="0">
                <a:latin typeface="Times New Roman" pitchFamily="18" charset="0"/>
                <a:cs typeface="Times New Roman" pitchFamily="18" charset="0"/>
              </a:rPr>
              <a:t>.</a:t>
            </a:r>
          </a:p>
          <a:p>
            <a:pPr marL="0" indent="0" algn="just">
              <a:buNone/>
            </a:pPr>
            <a:r>
              <a:rPr lang="es-CL" sz="2400" u="sng" dirty="0" smtClean="0">
                <a:latin typeface="Times New Roman" pitchFamily="18" charset="0"/>
                <a:cs typeface="Times New Roman" pitchFamily="18" charset="0"/>
              </a:rPr>
              <a:t>Explosivos </a:t>
            </a:r>
            <a:r>
              <a:rPr lang="es-CL" sz="2400" u="sng" dirty="0">
                <a:latin typeface="Times New Roman" pitchFamily="18" charset="0"/>
                <a:cs typeface="Times New Roman" pitchFamily="18" charset="0"/>
              </a:rPr>
              <a:t>Químicos: </a:t>
            </a:r>
            <a:r>
              <a:rPr lang="es-CL" sz="2400" dirty="0">
                <a:latin typeface="Times New Roman" pitchFamily="18" charset="0"/>
                <a:cs typeface="Times New Roman" pitchFamily="18" charset="0"/>
              </a:rPr>
              <a:t>Actúan por procesos de  reacción química de detonación producidos por efecto de una onda de choque. Están mayormente ligados a compuestos nitratados y son los de aplicación común en minería y construcción. </a:t>
            </a:r>
            <a:endParaRPr lang="es-CL" sz="2400" dirty="0" smtClean="0">
              <a:latin typeface="Times New Roman" pitchFamily="18" charset="0"/>
              <a:cs typeface="Times New Roman" pitchFamily="18" charset="0"/>
            </a:endParaRPr>
          </a:p>
          <a:p>
            <a:pPr marL="0" indent="0" algn="just">
              <a:buNone/>
            </a:pPr>
            <a:r>
              <a:rPr lang="es-CL" sz="2400" dirty="0" smtClean="0">
                <a:latin typeface="Times New Roman" pitchFamily="18" charset="0"/>
                <a:cs typeface="Times New Roman" pitchFamily="18" charset="0"/>
              </a:rPr>
              <a:t>Se </a:t>
            </a:r>
            <a:r>
              <a:rPr lang="es-CL" sz="2400" dirty="0">
                <a:latin typeface="Times New Roman" pitchFamily="18" charset="0"/>
                <a:cs typeface="Times New Roman" pitchFamily="18" charset="0"/>
              </a:rPr>
              <a:t>clasifican en </a:t>
            </a:r>
            <a:r>
              <a:rPr lang="es-CL" sz="2400" dirty="0" smtClean="0">
                <a:latin typeface="Times New Roman" pitchFamily="18" charset="0"/>
                <a:cs typeface="Times New Roman" pitchFamily="18" charset="0"/>
              </a:rPr>
              <a:t>dos (2) </a:t>
            </a:r>
            <a:r>
              <a:rPr lang="es-CL" sz="2400" dirty="0">
                <a:latin typeface="Times New Roman" pitchFamily="18" charset="0"/>
                <a:cs typeface="Times New Roman" pitchFamily="18" charset="0"/>
              </a:rPr>
              <a:t>grandes grupos según la velocidad de su onda de choque.</a:t>
            </a:r>
          </a:p>
          <a:p>
            <a:pPr algn="just"/>
            <a:r>
              <a:rPr lang="es-CL" sz="2400" dirty="0">
                <a:latin typeface="Times New Roman" pitchFamily="18" charset="0"/>
                <a:cs typeface="Times New Roman" pitchFamily="18" charset="0"/>
              </a:rPr>
              <a:t>Explosivos rápidos: de 2.000 a 7.000 </a:t>
            </a:r>
            <a:r>
              <a:rPr lang="es-CL" sz="2400" dirty="0" smtClean="0">
                <a:latin typeface="Times New Roman" pitchFamily="18" charset="0"/>
                <a:cs typeface="Times New Roman" pitchFamily="18" charset="0"/>
              </a:rPr>
              <a:t>m/s</a:t>
            </a:r>
            <a:endParaRPr lang="es-CL" sz="2400" dirty="0">
              <a:latin typeface="Times New Roman" pitchFamily="18" charset="0"/>
              <a:cs typeface="Times New Roman" pitchFamily="18" charset="0"/>
            </a:endParaRPr>
          </a:p>
          <a:p>
            <a:r>
              <a:rPr lang="es-CL" sz="2400" dirty="0">
                <a:latin typeface="Times New Roman" pitchFamily="18" charset="0"/>
                <a:cs typeface="Times New Roman" pitchFamily="18" charset="0"/>
              </a:rPr>
              <a:t>Explosivos lentos y deflagrantes menor a 2.000 </a:t>
            </a:r>
            <a:r>
              <a:rPr lang="es-CL" sz="2400" dirty="0" smtClean="0">
                <a:latin typeface="Times New Roman" pitchFamily="18" charset="0"/>
                <a:cs typeface="Times New Roman" pitchFamily="18" charset="0"/>
              </a:rPr>
              <a:t>m/s</a:t>
            </a:r>
            <a:endParaRPr lang="es-CL" sz="2400" dirty="0">
              <a:latin typeface="Times New Roman" pitchFamily="18" charset="0"/>
              <a:cs typeface="Times New Roman" pitchFamily="18" charset="0"/>
            </a:endParaRPr>
          </a:p>
          <a:p>
            <a:pPr algn="just">
              <a:buNone/>
            </a:pPr>
            <a:r>
              <a:rPr lang="es-CL" sz="2400" dirty="0">
                <a:latin typeface="Times New Roman" pitchFamily="18" charset="0"/>
                <a:cs typeface="Times New Roman" pitchFamily="18" charset="0"/>
              </a:rPr>
              <a:t>    Los explosivos de alta </a:t>
            </a:r>
            <a:r>
              <a:rPr lang="es-CL" sz="2400" dirty="0" smtClean="0">
                <a:latin typeface="Times New Roman" pitchFamily="18" charset="0"/>
                <a:cs typeface="Times New Roman" pitchFamily="18" charset="0"/>
              </a:rPr>
              <a:t>velocidad </a:t>
            </a:r>
            <a:r>
              <a:rPr lang="es-CL" sz="2400" dirty="0">
                <a:latin typeface="Times New Roman" pitchFamily="18" charset="0"/>
                <a:cs typeface="Times New Roman" pitchFamily="18" charset="0"/>
              </a:rPr>
              <a:t>usualmente también llamados detonantes, la onda de choque es auto </a:t>
            </a:r>
            <a:r>
              <a:rPr lang="es-CL" sz="2400" dirty="0" smtClean="0">
                <a:latin typeface="Times New Roman" pitchFamily="18" charset="0"/>
                <a:cs typeface="Times New Roman" pitchFamily="18" charset="0"/>
              </a:rPr>
              <a:t>sostenida. Mientras </a:t>
            </a:r>
            <a:r>
              <a:rPr lang="es-CL" sz="2400" dirty="0">
                <a:latin typeface="Times New Roman" pitchFamily="18" charset="0"/>
                <a:cs typeface="Times New Roman" pitchFamily="18" charset="0"/>
              </a:rPr>
              <a:t>que en los deflagrantes tiende a amortiguarse</a:t>
            </a:r>
            <a:r>
              <a:rPr lang="es-CL" sz="2400" dirty="0" smtClean="0">
                <a:latin typeface="Times New Roman" pitchFamily="18" charset="0"/>
                <a:cs typeface="Times New Roman" pitchFamily="18" charset="0"/>
              </a:rPr>
              <a:t>.</a:t>
            </a:r>
            <a:r>
              <a:rPr lang="es-CL" sz="2400" dirty="0">
                <a:latin typeface="Times New Roman" pitchFamily="18" charset="0"/>
                <a:cs typeface="Times New Roman" pitchFamily="18" charset="0"/>
              </a:rPr>
              <a:t> </a:t>
            </a:r>
            <a:endParaRPr lang="es-CL" sz="2400" dirty="0" smtClean="0">
              <a:latin typeface="Times New Roman" pitchFamily="18" charset="0"/>
              <a:cs typeface="Times New Roman" pitchFamily="18" charset="0"/>
            </a:endParaRPr>
          </a:p>
          <a:p>
            <a:pPr algn="just">
              <a:buNone/>
            </a:pPr>
            <a:r>
              <a:rPr lang="es-CL" sz="2400" dirty="0">
                <a:latin typeface="Times New Roman" pitchFamily="18" charset="0"/>
                <a:cs typeface="Times New Roman" pitchFamily="18" charset="0"/>
              </a:rPr>
              <a:t> </a:t>
            </a:r>
            <a:r>
              <a:rPr lang="es-CL" sz="2400" dirty="0" smtClean="0">
                <a:latin typeface="Times New Roman" pitchFamily="18" charset="0"/>
                <a:cs typeface="Times New Roman" pitchFamily="18" charset="0"/>
              </a:rPr>
              <a:t>   </a:t>
            </a:r>
            <a:r>
              <a:rPr lang="es-CL" sz="2400" u="sng" dirty="0" smtClean="0">
                <a:latin typeface="Times New Roman" pitchFamily="18" charset="0"/>
                <a:cs typeface="Times New Roman" pitchFamily="18" charset="0"/>
              </a:rPr>
              <a:t>Los </a:t>
            </a:r>
            <a:r>
              <a:rPr lang="es-CL" sz="2400" u="sng" dirty="0">
                <a:latin typeface="Times New Roman" pitchFamily="18" charset="0"/>
                <a:cs typeface="Times New Roman" pitchFamily="18" charset="0"/>
              </a:rPr>
              <a:t>deflagrantes comprenden a las pólvoras, compuestos pirotécnicos y compuestos propulsores para artillería, casi sin aplicación en la minería.</a:t>
            </a:r>
          </a:p>
          <a:p>
            <a:pPr algn="just">
              <a:buNone/>
            </a:pPr>
            <a:endParaRPr lang="es-CL" sz="2400" u="sng" dirty="0">
              <a:latin typeface="Times New Roman" pitchFamily="18" charset="0"/>
              <a:cs typeface="Times New Roman" pitchFamily="18" charset="0"/>
            </a:endParaRPr>
          </a:p>
          <a:p>
            <a:pPr marL="0" indent="0">
              <a:buNone/>
            </a:pPr>
            <a:endParaRPr lang="es-CL" dirty="0"/>
          </a:p>
        </p:txBody>
      </p:sp>
    </p:spTree>
    <p:extLst>
      <p:ext uri="{BB962C8B-B14F-4D97-AF65-F5344CB8AC3E}">
        <p14:creationId xmlns:p14="http://schemas.microsoft.com/office/powerpoint/2010/main" val="24613220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0" y="0"/>
            <a:ext cx="9144000" cy="6957392"/>
          </a:xfrm>
        </p:spPr>
        <p:style>
          <a:lnRef idx="2">
            <a:schemeClr val="dk1"/>
          </a:lnRef>
          <a:fillRef idx="1">
            <a:schemeClr val="lt1"/>
          </a:fillRef>
          <a:effectRef idx="0">
            <a:schemeClr val="dk1"/>
          </a:effectRef>
          <a:fontRef idx="minor">
            <a:schemeClr val="dk1"/>
          </a:fontRef>
        </p:style>
        <p:txBody>
          <a:bodyPr>
            <a:noAutofit/>
          </a:bodyPr>
          <a:lstStyle/>
          <a:p>
            <a:pPr algn="just"/>
            <a:r>
              <a:rPr lang="es-CL" sz="2400" dirty="0">
                <a:latin typeface="Times New Roman" pitchFamily="18" charset="0"/>
                <a:cs typeface="Times New Roman" pitchFamily="18" charset="0"/>
              </a:rPr>
              <a:t>Los detonantes se dividen en primarios y secundarios según su aplicación. </a:t>
            </a:r>
          </a:p>
          <a:p>
            <a:pPr algn="just"/>
            <a:r>
              <a:rPr lang="es-CL" sz="2400" dirty="0">
                <a:latin typeface="Times New Roman" pitchFamily="18" charset="0"/>
                <a:cs typeface="Times New Roman" pitchFamily="18" charset="0"/>
              </a:rPr>
              <a:t>Los primarios por su alta energía y sensibilidad se emplean como iniciadores para detonar a los secundarios, entre ellos podemos mencionar los compuestos para detonadores (Azida de plomo, fulminato de mercurio). Son muy sensibles y violentos.</a:t>
            </a:r>
          </a:p>
          <a:p>
            <a:pPr>
              <a:buNone/>
            </a:pPr>
            <a:r>
              <a:rPr lang="es-CL" sz="2400" dirty="0" smtClean="0">
                <a:latin typeface="Times New Roman" pitchFamily="18" charset="0"/>
                <a:cs typeface="Times New Roman" pitchFamily="18" charset="0"/>
              </a:rPr>
              <a:t>     </a:t>
            </a:r>
            <a:r>
              <a:rPr lang="es-CL" sz="2400" u="sng" dirty="0">
                <a:latin typeface="Times New Roman" pitchFamily="18" charset="0"/>
                <a:cs typeface="Times New Roman" pitchFamily="18" charset="0"/>
              </a:rPr>
              <a:t>Los secundarios son los que efectúan el trabajo de rompimiento</a:t>
            </a:r>
            <a:r>
              <a:rPr lang="es-CL" sz="2400" dirty="0">
                <a:latin typeface="Times New Roman" pitchFamily="18" charset="0"/>
                <a:cs typeface="Times New Roman" pitchFamily="18" charset="0"/>
              </a:rPr>
              <a:t>, con fuerte impacto y generación de gases se emplean en gran volumen para fragmentar la roca, </a:t>
            </a:r>
            <a:r>
              <a:rPr lang="es-CL" sz="2400" u="sng" dirty="0">
                <a:latin typeface="Times New Roman" pitchFamily="18" charset="0"/>
                <a:cs typeface="Times New Roman" pitchFamily="18" charset="0"/>
              </a:rPr>
              <a:t>son iniciados por los </a:t>
            </a:r>
            <a:r>
              <a:rPr lang="es-CL" sz="2400" u="sng" dirty="0" smtClean="0">
                <a:latin typeface="Times New Roman" pitchFamily="18" charset="0"/>
                <a:cs typeface="Times New Roman" pitchFamily="18" charset="0"/>
              </a:rPr>
              <a:t>primarios.</a:t>
            </a:r>
            <a:r>
              <a:rPr lang="es-CL" sz="2400" dirty="0" smtClean="0">
                <a:latin typeface="Times New Roman" pitchFamily="18" charset="0"/>
                <a:cs typeface="Times New Roman" pitchFamily="18" charset="0"/>
              </a:rPr>
              <a:t> Son </a:t>
            </a:r>
            <a:r>
              <a:rPr lang="es-CL" sz="2400" dirty="0">
                <a:latin typeface="Times New Roman" pitchFamily="18" charset="0"/>
                <a:cs typeface="Times New Roman" pitchFamily="18" charset="0"/>
              </a:rPr>
              <a:t>menos sensibles que los primarios</a:t>
            </a:r>
            <a:r>
              <a:rPr lang="es-CL" sz="2400" dirty="0" smtClean="0">
                <a:latin typeface="Times New Roman" pitchFamily="18" charset="0"/>
                <a:cs typeface="Times New Roman" pitchFamily="18" charset="0"/>
              </a:rPr>
              <a:t>.</a:t>
            </a:r>
            <a:r>
              <a:rPr lang="es-CL" sz="2400" dirty="0">
                <a:latin typeface="Times New Roman" pitchFamily="18" charset="0"/>
                <a:cs typeface="Times New Roman" pitchFamily="18" charset="0"/>
              </a:rPr>
              <a:t> </a:t>
            </a:r>
            <a:endParaRPr lang="es-CL" sz="2400" dirty="0" smtClean="0">
              <a:latin typeface="Times New Roman" pitchFamily="18" charset="0"/>
              <a:cs typeface="Times New Roman" pitchFamily="18" charset="0"/>
            </a:endParaRPr>
          </a:p>
          <a:p>
            <a:pPr>
              <a:buNone/>
            </a:pPr>
            <a:r>
              <a:rPr lang="es-CL" sz="2400" dirty="0">
                <a:latin typeface="Times New Roman" pitchFamily="18" charset="0"/>
                <a:cs typeface="Times New Roman" pitchFamily="18" charset="0"/>
              </a:rPr>
              <a:t> </a:t>
            </a:r>
            <a:r>
              <a:rPr lang="es-CL" sz="2400" dirty="0" smtClean="0">
                <a:latin typeface="Times New Roman" pitchFamily="18" charset="0"/>
                <a:cs typeface="Times New Roman" pitchFamily="18" charset="0"/>
              </a:rPr>
              <a:t>    </a:t>
            </a:r>
            <a:r>
              <a:rPr lang="es-CL" sz="2400" u="sng" dirty="0" smtClean="0">
                <a:latin typeface="Times New Roman" pitchFamily="18" charset="0"/>
                <a:cs typeface="Times New Roman" pitchFamily="18" charset="0"/>
              </a:rPr>
              <a:t>ALTOS EXPLOSIVOS</a:t>
            </a:r>
            <a:r>
              <a:rPr lang="es-CL" sz="2400" dirty="0" smtClean="0">
                <a:latin typeface="Times New Roman" pitchFamily="18" charset="0"/>
                <a:cs typeface="Times New Roman" pitchFamily="18" charset="0"/>
              </a:rPr>
              <a:t>: </a:t>
            </a:r>
            <a:r>
              <a:rPr lang="es-CL" sz="2400" dirty="0">
                <a:latin typeface="Times New Roman" pitchFamily="18" charset="0"/>
                <a:cs typeface="Times New Roman" pitchFamily="18" charset="0"/>
              </a:rPr>
              <a:t>Tales como Dinamitas, Emulsiones, APDs: Cónicos o Cilíndricos, Cordones Detonantes, Booster =  Se inician directamente por medio de un Detonador (o Fulminante) N° 8, o con cordón detonante de bajo gramaje.</a:t>
            </a:r>
          </a:p>
          <a:p>
            <a:pPr>
              <a:buNone/>
            </a:pPr>
            <a:r>
              <a:rPr lang="es-CL" sz="2400" dirty="0">
                <a:latin typeface="Times New Roman" pitchFamily="18" charset="0"/>
                <a:cs typeface="Times New Roman" pitchFamily="18" charset="0"/>
              </a:rPr>
              <a:t>    </a:t>
            </a:r>
            <a:r>
              <a:rPr lang="es-CL" sz="2400" u="sng" dirty="0">
                <a:latin typeface="Times New Roman" pitchFamily="18" charset="0"/>
                <a:cs typeface="Times New Roman" pitchFamily="18" charset="0"/>
              </a:rPr>
              <a:t>Los Agentes de Voladuras tales como</a:t>
            </a:r>
            <a:r>
              <a:rPr lang="es-CL" sz="2400" dirty="0">
                <a:latin typeface="Times New Roman" pitchFamily="18" charset="0"/>
                <a:cs typeface="Times New Roman" pitchFamily="18" charset="0"/>
              </a:rPr>
              <a:t>: Anfos en los tipos existente , no son sensibles directamente al fulminante N°8 y requieren un iniciador mas potente y estos se inician  con </a:t>
            </a:r>
            <a:r>
              <a:rPr lang="es-CL" sz="2400" i="1" u="sng" dirty="0">
                <a:latin typeface="Times New Roman" pitchFamily="18" charset="0"/>
                <a:cs typeface="Times New Roman" pitchFamily="18" charset="0"/>
              </a:rPr>
              <a:t>Cebos</a:t>
            </a:r>
            <a:r>
              <a:rPr lang="es-CL" sz="2400" dirty="0">
                <a:latin typeface="Times New Roman" pitchFamily="18" charset="0"/>
                <a:cs typeface="Times New Roman" pitchFamily="18" charset="0"/>
              </a:rPr>
              <a:t>, también llamado prima</a:t>
            </a:r>
            <a:r>
              <a:rPr lang="es-CL" sz="2400" dirty="0" smtClean="0">
                <a:latin typeface="Times New Roman" pitchFamily="18" charset="0"/>
                <a:cs typeface="Times New Roman" pitchFamily="18" charset="0"/>
              </a:rPr>
              <a:t> </a:t>
            </a:r>
          </a:p>
          <a:p>
            <a:pPr algn="just">
              <a:buNone/>
            </a:pPr>
            <a:r>
              <a:rPr lang="es-CL" sz="2400" dirty="0">
                <a:latin typeface="Times New Roman" pitchFamily="18" charset="0"/>
                <a:cs typeface="Times New Roman" pitchFamily="18" charset="0"/>
              </a:rPr>
              <a:t> </a:t>
            </a:r>
            <a:r>
              <a:rPr lang="es-CL" sz="2400" dirty="0" smtClean="0">
                <a:latin typeface="Times New Roman" pitchFamily="18" charset="0"/>
                <a:cs typeface="Times New Roman" pitchFamily="18" charset="0"/>
              </a:rPr>
              <a:t>     </a:t>
            </a:r>
            <a:endParaRPr lang="es-CL" sz="2400" dirty="0">
              <a:latin typeface="Times New Roman" pitchFamily="18" charset="0"/>
              <a:cs typeface="Times New Roman" pitchFamily="18" charset="0"/>
            </a:endParaRPr>
          </a:p>
        </p:txBody>
      </p:sp>
    </p:spTree>
    <p:extLst>
      <p:ext uri="{BB962C8B-B14F-4D97-AF65-F5344CB8AC3E}">
        <p14:creationId xmlns:p14="http://schemas.microsoft.com/office/powerpoint/2010/main" val="17735100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0" y="0"/>
            <a:ext cx="9144000" cy="6858000"/>
          </a:xfrm>
        </p:spPr>
        <p:style>
          <a:lnRef idx="2">
            <a:schemeClr val="dk1"/>
          </a:lnRef>
          <a:fillRef idx="1">
            <a:schemeClr val="lt1"/>
          </a:fillRef>
          <a:effectRef idx="0">
            <a:schemeClr val="dk1"/>
          </a:effectRef>
          <a:fontRef idx="minor">
            <a:schemeClr val="dk1"/>
          </a:fontRef>
        </p:style>
        <p:txBody>
          <a:bodyPr/>
          <a:lstStyle/>
          <a:p>
            <a:pPr marL="0" indent="0">
              <a:buNone/>
            </a:pPr>
            <a:endParaRPr lang="es-CL" dirty="0"/>
          </a:p>
        </p:txBody>
      </p:sp>
      <p:pic>
        <p:nvPicPr>
          <p:cNvPr id="2050" name="Picture 2" descr="C:\Users\Victor\Pictures\Captura 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9855"/>
            <a:ext cx="4644008" cy="6882034"/>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Victor\Pictures\Captura 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55976" y="9855"/>
            <a:ext cx="4788024" cy="68481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77406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Victor\Pictures\Captura 5.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3428999"/>
          </a:xfrm>
          <a:prstGeom prst="rect">
            <a:avLst/>
          </a:prstGeom>
        </p:spPr>
        <p:style>
          <a:lnRef idx="2">
            <a:schemeClr val="dk1"/>
          </a:lnRef>
          <a:fillRef idx="1">
            <a:schemeClr val="lt1"/>
          </a:fillRef>
          <a:effectRef idx="0">
            <a:schemeClr val="dk1"/>
          </a:effectRef>
          <a:fontRef idx="minor">
            <a:schemeClr val="dk1"/>
          </a:fontRef>
        </p:style>
      </p:pic>
      <p:pic>
        <p:nvPicPr>
          <p:cNvPr id="1027" name="Picture 3" descr="C:\Users\Victor\Pictures\Captura 6.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429000"/>
            <a:ext cx="9144000" cy="3429000"/>
          </a:xfrm>
          <a:prstGeom prst="rect">
            <a:avLst/>
          </a:prstGeom>
        </p:spPr>
        <p:style>
          <a:lnRef idx="2">
            <a:schemeClr val="dk1"/>
          </a:lnRef>
          <a:fillRef idx="1">
            <a:schemeClr val="lt1"/>
          </a:fillRef>
          <a:effectRef idx="0">
            <a:schemeClr val="dk1"/>
          </a:effectRef>
          <a:fontRef idx="minor">
            <a:schemeClr val="dk1"/>
          </a:fontRef>
        </p:style>
      </p:pic>
    </p:spTree>
    <p:extLst>
      <p:ext uri="{BB962C8B-B14F-4D97-AF65-F5344CB8AC3E}">
        <p14:creationId xmlns:p14="http://schemas.microsoft.com/office/powerpoint/2010/main" val="7962228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Victor\Pictures\Captura 10.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1015663"/>
            <a:ext cx="9144000" cy="5842337"/>
          </a:xfrm>
          <a:prstGeom prst="rect">
            <a:avLst/>
          </a:prstGeom>
        </p:spPr>
        <p:style>
          <a:lnRef idx="2">
            <a:schemeClr val="dk1"/>
          </a:lnRef>
          <a:fillRef idx="1">
            <a:schemeClr val="lt1"/>
          </a:fillRef>
          <a:effectRef idx="0">
            <a:schemeClr val="dk1"/>
          </a:effectRef>
          <a:fontRef idx="minor">
            <a:schemeClr val="dk1"/>
          </a:fontRef>
        </p:style>
      </p:pic>
      <p:sp>
        <p:nvSpPr>
          <p:cNvPr id="4" name="3 CuadroTexto"/>
          <p:cNvSpPr txBox="1"/>
          <p:nvPr/>
        </p:nvSpPr>
        <p:spPr>
          <a:xfrm>
            <a:off x="0" y="0"/>
            <a:ext cx="9144000" cy="1015663"/>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s-CL" sz="2000" dirty="0" smtClean="0">
                <a:latin typeface="Times New Roman" pitchFamily="18" charset="0"/>
                <a:cs typeface="Times New Roman" pitchFamily="18" charset="0"/>
              </a:rPr>
              <a:t>TRONADURA SECUNDARIA, LA FIGURA MUESTRA EL DESTRANQUE DE PIQUE USANDO DINAMITA, CORDON DETONANTE, y COLIGUES PARA LA ELEVACION DE LA CARGA EXPLOSIVA,</a:t>
            </a:r>
            <a:endParaRPr lang="es-CL" sz="2000" dirty="0">
              <a:latin typeface="Times New Roman" pitchFamily="18" charset="0"/>
              <a:cs typeface="Times New Roman" pitchFamily="18" charset="0"/>
            </a:endParaRPr>
          </a:p>
        </p:txBody>
      </p:sp>
    </p:spTree>
    <p:extLst>
      <p:ext uri="{BB962C8B-B14F-4D97-AF65-F5344CB8AC3E}">
        <p14:creationId xmlns:p14="http://schemas.microsoft.com/office/powerpoint/2010/main" val="333140284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0"/>
            <a:ext cx="9144000" cy="908720"/>
          </a:xfrm>
        </p:spPr>
        <p:style>
          <a:lnRef idx="2">
            <a:schemeClr val="dk1"/>
          </a:lnRef>
          <a:fillRef idx="1">
            <a:schemeClr val="lt1"/>
          </a:fillRef>
          <a:effectRef idx="0">
            <a:schemeClr val="dk1"/>
          </a:effectRef>
          <a:fontRef idx="minor">
            <a:schemeClr val="dk1"/>
          </a:fontRef>
        </p:style>
        <p:txBody>
          <a:bodyPr>
            <a:normAutofit/>
          </a:bodyPr>
          <a:lstStyle/>
          <a:p>
            <a:r>
              <a:rPr lang="es-CL" sz="3200" dirty="0" smtClean="0">
                <a:solidFill>
                  <a:srgbClr val="FF0000"/>
                </a:solidFill>
                <a:latin typeface="Times New Roman" pitchFamily="18" charset="0"/>
                <a:cs typeface="Times New Roman" pitchFamily="18" charset="0"/>
              </a:rPr>
              <a:t>EXPLOSIVOS SECUNDARIOS</a:t>
            </a:r>
            <a:endParaRPr lang="es-CL" sz="3200" dirty="0">
              <a:solidFill>
                <a:srgbClr val="FF0000"/>
              </a:solidFill>
              <a:latin typeface="Times New Roman" pitchFamily="18" charset="0"/>
              <a:cs typeface="Times New Roman" pitchFamily="18" charset="0"/>
            </a:endParaRPr>
          </a:p>
        </p:txBody>
      </p:sp>
      <p:sp>
        <p:nvSpPr>
          <p:cNvPr id="3" name="2 Marcador de contenido"/>
          <p:cNvSpPr>
            <a:spLocks noGrp="1"/>
          </p:cNvSpPr>
          <p:nvPr>
            <p:ph idx="1"/>
          </p:nvPr>
        </p:nvSpPr>
        <p:spPr>
          <a:xfrm>
            <a:off x="0" y="908720"/>
            <a:ext cx="9144000" cy="5949280"/>
          </a:xfrm>
        </p:spPr>
        <p:style>
          <a:lnRef idx="2">
            <a:schemeClr val="dk1"/>
          </a:lnRef>
          <a:fillRef idx="1">
            <a:schemeClr val="lt1"/>
          </a:fillRef>
          <a:effectRef idx="0">
            <a:schemeClr val="dk1"/>
          </a:effectRef>
          <a:fontRef idx="minor">
            <a:schemeClr val="dk1"/>
          </a:fontRef>
        </p:style>
        <p:txBody>
          <a:bodyPr>
            <a:normAutofit/>
          </a:bodyPr>
          <a:lstStyle/>
          <a:p>
            <a:pPr>
              <a:buNone/>
            </a:pPr>
            <a:endParaRPr lang="es-CL" sz="2800" b="1" dirty="0" smtClean="0">
              <a:solidFill>
                <a:srgbClr val="0070C0"/>
              </a:solidFill>
              <a:latin typeface="Times New Roman" pitchFamily="18" charset="0"/>
              <a:cs typeface="Times New Roman" pitchFamily="18" charset="0"/>
            </a:endParaRPr>
          </a:p>
          <a:p>
            <a:pPr>
              <a:buNone/>
            </a:pPr>
            <a:r>
              <a:rPr lang="es-CL" sz="2800" b="1" dirty="0" smtClean="0">
                <a:solidFill>
                  <a:srgbClr val="0070C0"/>
                </a:solidFill>
                <a:latin typeface="Times New Roman" pitchFamily="18" charset="0"/>
                <a:cs typeface="Times New Roman" pitchFamily="18" charset="0"/>
              </a:rPr>
              <a:t>Agentes Explosivos             </a:t>
            </a:r>
            <a:r>
              <a:rPr lang="es-CL" sz="2800" b="1" dirty="0" smtClean="0">
                <a:solidFill>
                  <a:srgbClr val="FF0000"/>
                </a:solidFill>
                <a:latin typeface="Times New Roman" pitchFamily="18" charset="0"/>
                <a:cs typeface="Times New Roman" pitchFamily="18" charset="0"/>
              </a:rPr>
              <a:t>Explosivos Convencionales</a:t>
            </a:r>
          </a:p>
        </p:txBody>
      </p:sp>
      <p:cxnSp>
        <p:nvCxnSpPr>
          <p:cNvPr id="7" name="6 Conector recto"/>
          <p:cNvCxnSpPr/>
          <p:nvPr/>
        </p:nvCxnSpPr>
        <p:spPr>
          <a:xfrm>
            <a:off x="395536" y="2276872"/>
            <a:ext cx="0" cy="3024336"/>
          </a:xfrm>
          <a:prstGeom prst="line">
            <a:avLst/>
          </a:prstGeom>
        </p:spPr>
        <p:style>
          <a:lnRef idx="2">
            <a:schemeClr val="accent5"/>
          </a:lnRef>
          <a:fillRef idx="0">
            <a:schemeClr val="accent5"/>
          </a:fillRef>
          <a:effectRef idx="1">
            <a:schemeClr val="accent5"/>
          </a:effectRef>
          <a:fontRef idx="minor">
            <a:schemeClr val="tx1"/>
          </a:fontRef>
        </p:style>
      </p:cxnSp>
      <p:cxnSp>
        <p:nvCxnSpPr>
          <p:cNvPr id="9" name="8 Conector recto"/>
          <p:cNvCxnSpPr/>
          <p:nvPr/>
        </p:nvCxnSpPr>
        <p:spPr>
          <a:xfrm>
            <a:off x="395536" y="3140968"/>
            <a:ext cx="360040" cy="0"/>
          </a:xfrm>
          <a:prstGeom prst="line">
            <a:avLst/>
          </a:prstGeom>
        </p:spPr>
        <p:style>
          <a:lnRef idx="1">
            <a:schemeClr val="accent1"/>
          </a:lnRef>
          <a:fillRef idx="0">
            <a:schemeClr val="accent1"/>
          </a:fillRef>
          <a:effectRef idx="0">
            <a:schemeClr val="accent1"/>
          </a:effectRef>
          <a:fontRef idx="minor">
            <a:schemeClr val="tx1"/>
          </a:fontRef>
        </p:style>
      </p:cxnSp>
      <p:sp>
        <p:nvSpPr>
          <p:cNvPr id="10" name="9 CuadroTexto"/>
          <p:cNvSpPr txBox="1"/>
          <p:nvPr/>
        </p:nvSpPr>
        <p:spPr>
          <a:xfrm>
            <a:off x="755576" y="2924944"/>
            <a:ext cx="2088232" cy="461665"/>
          </a:xfrm>
          <a:prstGeom prst="rect">
            <a:avLst/>
          </a:prstGeom>
          <a:noFill/>
        </p:spPr>
        <p:txBody>
          <a:bodyPr wrap="square" rtlCol="0">
            <a:spAutoFit/>
          </a:bodyPr>
          <a:lstStyle/>
          <a:p>
            <a:r>
              <a:rPr lang="es-CL" sz="2400" b="1" dirty="0" smtClean="0">
                <a:solidFill>
                  <a:srgbClr val="0070C0"/>
                </a:solidFill>
                <a:latin typeface="Times New Roman" pitchFamily="18" charset="0"/>
                <a:cs typeface="Times New Roman" pitchFamily="18" charset="0"/>
              </a:rPr>
              <a:t>ANFO </a:t>
            </a:r>
            <a:endParaRPr lang="es-CL" sz="2400" b="1" dirty="0">
              <a:solidFill>
                <a:srgbClr val="0070C0"/>
              </a:solidFill>
              <a:latin typeface="Times New Roman" pitchFamily="18" charset="0"/>
              <a:cs typeface="Times New Roman" pitchFamily="18" charset="0"/>
            </a:endParaRPr>
          </a:p>
        </p:txBody>
      </p:sp>
      <p:cxnSp>
        <p:nvCxnSpPr>
          <p:cNvPr id="12" name="11 Conector recto"/>
          <p:cNvCxnSpPr/>
          <p:nvPr/>
        </p:nvCxnSpPr>
        <p:spPr>
          <a:xfrm>
            <a:off x="395536" y="3717032"/>
            <a:ext cx="36004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12 CuadroTexto"/>
          <p:cNvSpPr txBox="1"/>
          <p:nvPr/>
        </p:nvSpPr>
        <p:spPr>
          <a:xfrm>
            <a:off x="755576" y="3356992"/>
            <a:ext cx="2592288" cy="830997"/>
          </a:xfrm>
          <a:prstGeom prst="rect">
            <a:avLst/>
          </a:prstGeom>
          <a:noFill/>
        </p:spPr>
        <p:txBody>
          <a:bodyPr wrap="square" rtlCol="0">
            <a:spAutoFit/>
          </a:bodyPr>
          <a:lstStyle/>
          <a:p>
            <a:r>
              <a:rPr lang="es-CL" sz="2400" b="1" dirty="0" smtClean="0">
                <a:solidFill>
                  <a:srgbClr val="0070C0"/>
                </a:solidFill>
                <a:latin typeface="Times New Roman" pitchFamily="18" charset="0"/>
                <a:cs typeface="Times New Roman" pitchFamily="18" charset="0"/>
              </a:rPr>
              <a:t>ANFO ALUMINIZADO</a:t>
            </a:r>
            <a:endParaRPr lang="es-CL" sz="2400" b="1" dirty="0">
              <a:solidFill>
                <a:srgbClr val="0070C0"/>
              </a:solidFill>
              <a:latin typeface="Times New Roman" pitchFamily="18" charset="0"/>
              <a:cs typeface="Times New Roman" pitchFamily="18" charset="0"/>
            </a:endParaRPr>
          </a:p>
        </p:txBody>
      </p:sp>
      <p:cxnSp>
        <p:nvCxnSpPr>
          <p:cNvPr id="15" name="14 Conector recto"/>
          <p:cNvCxnSpPr/>
          <p:nvPr/>
        </p:nvCxnSpPr>
        <p:spPr>
          <a:xfrm>
            <a:off x="395536" y="4365104"/>
            <a:ext cx="360040" cy="0"/>
          </a:xfrm>
          <a:prstGeom prst="line">
            <a:avLst/>
          </a:prstGeom>
        </p:spPr>
        <p:style>
          <a:lnRef idx="1">
            <a:schemeClr val="accent1"/>
          </a:lnRef>
          <a:fillRef idx="0">
            <a:schemeClr val="accent1"/>
          </a:fillRef>
          <a:effectRef idx="0">
            <a:schemeClr val="accent1"/>
          </a:effectRef>
          <a:fontRef idx="minor">
            <a:schemeClr val="tx1"/>
          </a:fontRef>
        </p:style>
      </p:cxnSp>
      <p:sp>
        <p:nvSpPr>
          <p:cNvPr id="16" name="15 CuadroTexto"/>
          <p:cNvSpPr txBox="1"/>
          <p:nvPr/>
        </p:nvSpPr>
        <p:spPr>
          <a:xfrm>
            <a:off x="755576" y="4149080"/>
            <a:ext cx="3137059" cy="461665"/>
          </a:xfrm>
          <a:prstGeom prst="rect">
            <a:avLst/>
          </a:prstGeom>
          <a:noFill/>
        </p:spPr>
        <p:txBody>
          <a:bodyPr wrap="square" rtlCol="0">
            <a:spAutoFit/>
          </a:bodyPr>
          <a:lstStyle/>
          <a:p>
            <a:r>
              <a:rPr lang="es-CL" sz="2400" b="1" dirty="0" smtClean="0">
                <a:solidFill>
                  <a:srgbClr val="0070C0"/>
                </a:solidFill>
                <a:latin typeface="Times New Roman" pitchFamily="18" charset="0"/>
                <a:cs typeface="Times New Roman" pitchFamily="18" charset="0"/>
              </a:rPr>
              <a:t>ANFOS</a:t>
            </a:r>
            <a:r>
              <a:rPr lang="es-CL" sz="2400" dirty="0" smtClean="0">
                <a:solidFill>
                  <a:srgbClr val="0070C0"/>
                </a:solidFill>
                <a:latin typeface="Times New Roman" pitchFamily="18" charset="0"/>
                <a:cs typeface="Times New Roman" pitchFamily="18" charset="0"/>
              </a:rPr>
              <a:t> </a:t>
            </a:r>
            <a:r>
              <a:rPr lang="es-CL" sz="2400" b="1" dirty="0" smtClean="0">
                <a:solidFill>
                  <a:srgbClr val="0070C0"/>
                </a:solidFill>
                <a:latin typeface="Times New Roman" pitchFamily="18" charset="0"/>
                <a:cs typeface="Times New Roman" pitchFamily="18" charset="0"/>
              </a:rPr>
              <a:t>PESADOS</a:t>
            </a:r>
            <a:endParaRPr lang="es-CL" sz="2400" b="1" dirty="0">
              <a:solidFill>
                <a:srgbClr val="0070C0"/>
              </a:solidFill>
              <a:latin typeface="Times New Roman" pitchFamily="18" charset="0"/>
              <a:cs typeface="Times New Roman" pitchFamily="18" charset="0"/>
            </a:endParaRPr>
          </a:p>
        </p:txBody>
      </p:sp>
      <p:cxnSp>
        <p:nvCxnSpPr>
          <p:cNvPr id="18" name="17 Conector recto"/>
          <p:cNvCxnSpPr/>
          <p:nvPr/>
        </p:nvCxnSpPr>
        <p:spPr>
          <a:xfrm>
            <a:off x="395536" y="4797152"/>
            <a:ext cx="360040" cy="0"/>
          </a:xfrm>
          <a:prstGeom prst="line">
            <a:avLst/>
          </a:prstGeom>
        </p:spPr>
        <p:style>
          <a:lnRef idx="1">
            <a:schemeClr val="accent1"/>
          </a:lnRef>
          <a:fillRef idx="0">
            <a:schemeClr val="accent1"/>
          </a:fillRef>
          <a:effectRef idx="0">
            <a:schemeClr val="accent1"/>
          </a:effectRef>
          <a:fontRef idx="minor">
            <a:schemeClr val="tx1"/>
          </a:fontRef>
        </p:style>
      </p:cxnSp>
      <p:sp>
        <p:nvSpPr>
          <p:cNvPr id="19" name="18 CuadroTexto"/>
          <p:cNvSpPr txBox="1"/>
          <p:nvPr/>
        </p:nvSpPr>
        <p:spPr>
          <a:xfrm>
            <a:off x="755576" y="4581128"/>
            <a:ext cx="2376264" cy="461665"/>
          </a:xfrm>
          <a:prstGeom prst="rect">
            <a:avLst/>
          </a:prstGeom>
          <a:noFill/>
        </p:spPr>
        <p:txBody>
          <a:bodyPr wrap="square" rtlCol="0">
            <a:spAutoFit/>
          </a:bodyPr>
          <a:lstStyle/>
          <a:p>
            <a:r>
              <a:rPr lang="es-CL" sz="2400" b="1" dirty="0" smtClean="0">
                <a:solidFill>
                  <a:srgbClr val="0070C0"/>
                </a:solidFill>
                <a:latin typeface="Times New Roman" pitchFamily="18" charset="0"/>
                <a:cs typeface="Times New Roman" pitchFamily="18" charset="0"/>
              </a:rPr>
              <a:t>EMULSIONES</a:t>
            </a:r>
            <a:endParaRPr lang="es-CL" sz="2400" b="1" dirty="0">
              <a:solidFill>
                <a:srgbClr val="0070C0"/>
              </a:solidFill>
              <a:latin typeface="Times New Roman" pitchFamily="18" charset="0"/>
              <a:cs typeface="Times New Roman" pitchFamily="18" charset="0"/>
            </a:endParaRPr>
          </a:p>
        </p:txBody>
      </p:sp>
      <p:cxnSp>
        <p:nvCxnSpPr>
          <p:cNvPr id="21" name="20 Conector recto"/>
          <p:cNvCxnSpPr/>
          <p:nvPr/>
        </p:nvCxnSpPr>
        <p:spPr>
          <a:xfrm>
            <a:off x="395536" y="5301208"/>
            <a:ext cx="360040" cy="0"/>
          </a:xfrm>
          <a:prstGeom prst="line">
            <a:avLst/>
          </a:prstGeom>
        </p:spPr>
        <p:style>
          <a:lnRef idx="1">
            <a:schemeClr val="accent1"/>
          </a:lnRef>
          <a:fillRef idx="0">
            <a:schemeClr val="accent1"/>
          </a:fillRef>
          <a:effectRef idx="0">
            <a:schemeClr val="accent1"/>
          </a:effectRef>
          <a:fontRef idx="minor">
            <a:schemeClr val="tx1"/>
          </a:fontRef>
        </p:style>
      </p:cxnSp>
      <p:sp>
        <p:nvSpPr>
          <p:cNvPr id="22" name="21 CuadroTexto"/>
          <p:cNvSpPr txBox="1"/>
          <p:nvPr/>
        </p:nvSpPr>
        <p:spPr>
          <a:xfrm>
            <a:off x="755576" y="5085184"/>
            <a:ext cx="1584176" cy="461665"/>
          </a:xfrm>
          <a:prstGeom prst="rect">
            <a:avLst/>
          </a:prstGeom>
          <a:noFill/>
        </p:spPr>
        <p:txBody>
          <a:bodyPr wrap="square" rtlCol="0">
            <a:spAutoFit/>
          </a:bodyPr>
          <a:lstStyle/>
          <a:p>
            <a:r>
              <a:rPr lang="es-CL" sz="2400" b="1" dirty="0" smtClean="0">
                <a:solidFill>
                  <a:srgbClr val="0070C0"/>
                </a:solidFill>
                <a:latin typeface="Times New Roman" pitchFamily="18" charset="0"/>
                <a:cs typeface="Times New Roman" pitchFamily="18" charset="0"/>
              </a:rPr>
              <a:t>ANFO</a:t>
            </a:r>
            <a:endParaRPr lang="es-CL" sz="2400" b="1" dirty="0">
              <a:solidFill>
                <a:srgbClr val="0070C0"/>
              </a:solidFill>
              <a:latin typeface="Times New Roman" pitchFamily="18" charset="0"/>
              <a:cs typeface="Times New Roman" pitchFamily="18" charset="0"/>
            </a:endParaRPr>
          </a:p>
        </p:txBody>
      </p:sp>
      <p:cxnSp>
        <p:nvCxnSpPr>
          <p:cNvPr id="24" name="23 Conector recto"/>
          <p:cNvCxnSpPr/>
          <p:nvPr/>
        </p:nvCxnSpPr>
        <p:spPr>
          <a:xfrm>
            <a:off x="4427984" y="2420888"/>
            <a:ext cx="0" cy="2880320"/>
          </a:xfrm>
          <a:prstGeom prst="line">
            <a:avLst/>
          </a:prstGeom>
        </p:spPr>
        <p:style>
          <a:lnRef idx="2">
            <a:schemeClr val="accent2"/>
          </a:lnRef>
          <a:fillRef idx="0">
            <a:schemeClr val="accent2"/>
          </a:fillRef>
          <a:effectRef idx="1">
            <a:schemeClr val="accent2"/>
          </a:effectRef>
          <a:fontRef idx="minor">
            <a:schemeClr val="tx1"/>
          </a:fontRef>
        </p:style>
      </p:cxnSp>
      <p:cxnSp>
        <p:nvCxnSpPr>
          <p:cNvPr id="27" name="26 Conector recto"/>
          <p:cNvCxnSpPr/>
          <p:nvPr/>
        </p:nvCxnSpPr>
        <p:spPr>
          <a:xfrm>
            <a:off x="4427984" y="3140968"/>
            <a:ext cx="576064" cy="0"/>
          </a:xfrm>
          <a:prstGeom prst="line">
            <a:avLst/>
          </a:prstGeom>
        </p:spPr>
        <p:style>
          <a:lnRef idx="2">
            <a:schemeClr val="accent2"/>
          </a:lnRef>
          <a:fillRef idx="0">
            <a:schemeClr val="accent2"/>
          </a:fillRef>
          <a:effectRef idx="1">
            <a:schemeClr val="accent2"/>
          </a:effectRef>
          <a:fontRef idx="minor">
            <a:schemeClr val="tx1"/>
          </a:fontRef>
        </p:style>
      </p:cxnSp>
      <p:sp>
        <p:nvSpPr>
          <p:cNvPr id="28" name="27 CuadroTexto"/>
          <p:cNvSpPr txBox="1"/>
          <p:nvPr/>
        </p:nvSpPr>
        <p:spPr>
          <a:xfrm>
            <a:off x="5004048" y="2924944"/>
            <a:ext cx="2304256" cy="461665"/>
          </a:xfrm>
          <a:prstGeom prst="rect">
            <a:avLst/>
          </a:prstGeom>
          <a:noFill/>
        </p:spPr>
        <p:txBody>
          <a:bodyPr wrap="square" rtlCol="0">
            <a:spAutoFit/>
          </a:bodyPr>
          <a:lstStyle/>
          <a:p>
            <a:r>
              <a:rPr lang="es-CL" sz="2400" b="1" dirty="0" smtClean="0">
                <a:solidFill>
                  <a:srgbClr val="FF0000"/>
                </a:solidFill>
                <a:latin typeface="Times New Roman" pitchFamily="18" charset="0"/>
                <a:cs typeface="Times New Roman" pitchFamily="18" charset="0"/>
              </a:rPr>
              <a:t>DINAMITAS</a:t>
            </a:r>
            <a:endParaRPr lang="es-CL" sz="2400" b="1" dirty="0">
              <a:solidFill>
                <a:srgbClr val="FF0000"/>
              </a:solidFill>
              <a:latin typeface="Times New Roman" pitchFamily="18" charset="0"/>
              <a:cs typeface="Times New Roman" pitchFamily="18" charset="0"/>
            </a:endParaRPr>
          </a:p>
        </p:txBody>
      </p:sp>
      <p:cxnSp>
        <p:nvCxnSpPr>
          <p:cNvPr id="30" name="29 Conector recto"/>
          <p:cNvCxnSpPr/>
          <p:nvPr/>
        </p:nvCxnSpPr>
        <p:spPr>
          <a:xfrm>
            <a:off x="4427984" y="4077072"/>
            <a:ext cx="576064" cy="0"/>
          </a:xfrm>
          <a:prstGeom prst="line">
            <a:avLst/>
          </a:prstGeom>
        </p:spPr>
        <p:style>
          <a:lnRef idx="2">
            <a:schemeClr val="accent2"/>
          </a:lnRef>
          <a:fillRef idx="0">
            <a:schemeClr val="accent2"/>
          </a:fillRef>
          <a:effectRef idx="1">
            <a:schemeClr val="accent2"/>
          </a:effectRef>
          <a:fontRef idx="minor">
            <a:schemeClr val="tx1"/>
          </a:fontRef>
        </p:style>
      </p:cxnSp>
      <p:sp>
        <p:nvSpPr>
          <p:cNvPr id="31" name="30 CuadroTexto"/>
          <p:cNvSpPr txBox="1"/>
          <p:nvPr/>
        </p:nvSpPr>
        <p:spPr>
          <a:xfrm>
            <a:off x="5004048" y="3861048"/>
            <a:ext cx="2952328" cy="461665"/>
          </a:xfrm>
          <a:prstGeom prst="rect">
            <a:avLst/>
          </a:prstGeom>
          <a:noFill/>
        </p:spPr>
        <p:txBody>
          <a:bodyPr wrap="square" rtlCol="0">
            <a:spAutoFit/>
          </a:bodyPr>
          <a:lstStyle/>
          <a:p>
            <a:r>
              <a:rPr lang="es-CL" sz="2400" b="1" dirty="0" smtClean="0">
                <a:solidFill>
                  <a:srgbClr val="FF0000"/>
                </a:solidFill>
                <a:latin typeface="Times New Roman" pitchFamily="18" charset="0"/>
                <a:cs typeface="Times New Roman" pitchFamily="18" charset="0"/>
              </a:rPr>
              <a:t>PULVERULENTOS</a:t>
            </a:r>
            <a:endParaRPr lang="es-CL" sz="2400" b="1" dirty="0">
              <a:solidFill>
                <a:srgbClr val="FF0000"/>
              </a:solidFill>
              <a:latin typeface="Times New Roman" pitchFamily="18" charset="0"/>
              <a:cs typeface="Times New Roman" pitchFamily="18" charset="0"/>
            </a:endParaRPr>
          </a:p>
        </p:txBody>
      </p:sp>
      <p:cxnSp>
        <p:nvCxnSpPr>
          <p:cNvPr id="33" name="32 Conector recto"/>
          <p:cNvCxnSpPr/>
          <p:nvPr/>
        </p:nvCxnSpPr>
        <p:spPr>
          <a:xfrm>
            <a:off x="4427984" y="5301208"/>
            <a:ext cx="576064" cy="0"/>
          </a:xfrm>
          <a:prstGeom prst="line">
            <a:avLst/>
          </a:prstGeom>
        </p:spPr>
        <p:style>
          <a:lnRef idx="2">
            <a:schemeClr val="accent2"/>
          </a:lnRef>
          <a:fillRef idx="0">
            <a:schemeClr val="accent2"/>
          </a:fillRef>
          <a:effectRef idx="1">
            <a:schemeClr val="accent2"/>
          </a:effectRef>
          <a:fontRef idx="minor">
            <a:schemeClr val="tx1"/>
          </a:fontRef>
        </p:style>
      </p:cxnSp>
      <p:sp>
        <p:nvSpPr>
          <p:cNvPr id="34" name="33 CuadroTexto"/>
          <p:cNvSpPr txBox="1"/>
          <p:nvPr/>
        </p:nvSpPr>
        <p:spPr>
          <a:xfrm>
            <a:off x="5004048" y="5085184"/>
            <a:ext cx="2304256" cy="461665"/>
          </a:xfrm>
          <a:prstGeom prst="rect">
            <a:avLst/>
          </a:prstGeom>
          <a:noFill/>
        </p:spPr>
        <p:txBody>
          <a:bodyPr wrap="square" rtlCol="0">
            <a:spAutoFit/>
          </a:bodyPr>
          <a:lstStyle/>
          <a:p>
            <a:r>
              <a:rPr lang="es-CL" sz="2400" b="1" dirty="0" smtClean="0">
                <a:solidFill>
                  <a:srgbClr val="FF0000"/>
                </a:solidFill>
                <a:latin typeface="Times New Roman" pitchFamily="18" charset="0"/>
                <a:cs typeface="Times New Roman" pitchFamily="18" charset="0"/>
              </a:rPr>
              <a:t>PERMISIBLES</a:t>
            </a:r>
            <a:endParaRPr lang="es-CL" sz="24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182247610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Victor\Pictures\anfo.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082" y="0"/>
            <a:ext cx="9161081" cy="3356992"/>
          </a:xfrm>
          <a:prstGeom prst="rect">
            <a:avLst/>
          </a:prstGeom>
          <a:extLst/>
        </p:spPr>
        <p:style>
          <a:lnRef idx="2">
            <a:schemeClr val="dk1"/>
          </a:lnRef>
          <a:fillRef idx="1">
            <a:schemeClr val="lt1"/>
          </a:fillRef>
          <a:effectRef idx="0">
            <a:schemeClr val="dk1"/>
          </a:effectRef>
          <a:fontRef idx="minor">
            <a:schemeClr val="dk1"/>
          </a:fontRef>
        </p:style>
      </p:pic>
      <p:pic>
        <p:nvPicPr>
          <p:cNvPr id="5" name="Picture 2" descr="C:\Users\Victor\Desktop\para profe\DSCF3103.JPG"/>
          <p:cNvPicPr>
            <a:picLocks noChangeAspect="1" noChangeArrowheads="1"/>
          </p:cNvPicPr>
          <p:nvPr/>
        </p:nvPicPr>
        <p:blipFill>
          <a:blip r:embed="rId3" cstate="print"/>
          <a:srcRect/>
          <a:stretch>
            <a:fillRect/>
          </a:stretch>
        </p:blipFill>
        <p:spPr bwMode="auto">
          <a:xfrm>
            <a:off x="4644008" y="3429000"/>
            <a:ext cx="4499992" cy="3428999"/>
          </a:xfrm>
          <a:prstGeom prst="rect">
            <a:avLst/>
          </a:prstGeom>
          <a:noFill/>
        </p:spPr>
      </p:pic>
      <p:sp>
        <p:nvSpPr>
          <p:cNvPr id="6" name="5 CuadroTexto"/>
          <p:cNvSpPr txBox="1"/>
          <p:nvPr/>
        </p:nvSpPr>
        <p:spPr>
          <a:xfrm>
            <a:off x="0" y="3320988"/>
            <a:ext cx="4644008" cy="3970318"/>
          </a:xfrm>
          <a:prstGeom prst="rect">
            <a:avLst/>
          </a:prstGeom>
          <a:noFill/>
        </p:spPr>
        <p:txBody>
          <a:bodyPr wrap="square" rtlCol="0">
            <a:spAutoFit/>
          </a:bodyPr>
          <a:lstStyle/>
          <a:p>
            <a:pPr algn="just"/>
            <a:r>
              <a:rPr lang="es-CL" b="1" dirty="0" smtClean="0">
                <a:latin typeface="Times New Roman" pitchFamily="18" charset="0"/>
                <a:cs typeface="Times New Roman" pitchFamily="18" charset="0"/>
              </a:rPr>
              <a:t>ANFO</a:t>
            </a:r>
            <a:r>
              <a:rPr lang="es-CL" dirty="0" smtClean="0">
                <a:latin typeface="Times New Roman" pitchFamily="18" charset="0"/>
                <a:cs typeface="Times New Roman" pitchFamily="18" charset="0"/>
              </a:rPr>
              <a:t>: Son </a:t>
            </a:r>
            <a:r>
              <a:rPr lang="es-CL" dirty="0">
                <a:latin typeface="Times New Roman" pitchFamily="18" charset="0"/>
                <a:cs typeface="Times New Roman" pitchFamily="18" charset="0"/>
              </a:rPr>
              <a:t>mezclas elaboradas a base de Nitrato de Amonio prill y combustibles adecuados</a:t>
            </a:r>
            <a:r>
              <a:rPr lang="es-CL" dirty="0" smtClean="0">
                <a:latin typeface="Times New Roman" pitchFamily="18" charset="0"/>
                <a:cs typeface="Times New Roman" pitchFamily="18" charset="0"/>
              </a:rPr>
              <a:t>.( Nitrato de Amonio + Petróleo).</a:t>
            </a:r>
            <a:endParaRPr lang="es-CL" dirty="0">
              <a:latin typeface="Times New Roman" pitchFamily="18" charset="0"/>
              <a:cs typeface="Times New Roman" pitchFamily="18" charset="0"/>
            </a:endParaRPr>
          </a:p>
          <a:p>
            <a:pPr algn="just"/>
            <a:r>
              <a:rPr lang="es-CL" b="1" dirty="0" smtClean="0">
                <a:latin typeface="Times New Roman" pitchFamily="18" charset="0"/>
                <a:cs typeface="Times New Roman" pitchFamily="18" charset="0"/>
              </a:rPr>
              <a:t>ANFO PREMIUM:</a:t>
            </a:r>
            <a:r>
              <a:rPr lang="es-CL" dirty="0" smtClean="0">
                <a:latin typeface="Times New Roman" pitchFamily="18" charset="0"/>
                <a:cs typeface="Times New Roman" pitchFamily="18" charset="0"/>
              </a:rPr>
              <a:t> </a:t>
            </a:r>
            <a:r>
              <a:rPr lang="es-CL" dirty="0">
                <a:latin typeface="Times New Roman" pitchFamily="18" charset="0"/>
                <a:cs typeface="Times New Roman" pitchFamily="18" charset="0"/>
              </a:rPr>
              <a:t>Es un agente de tronadura fabricado con nitrato de amonio de baja densidad y alta absorción de petróleo. Es especialmente recomendable para uso en pequeño diámetro en minería subterránea y para tronaduras de superficie, especialmente cuando se presenta una roca competente en perforaciones sin agua. Se recomienda utilizarlo en zonas con buena ventilación en minería subterránea. </a:t>
            </a:r>
          </a:p>
          <a:p>
            <a:endParaRPr lang="es-CL" dirty="0"/>
          </a:p>
        </p:txBody>
      </p:sp>
      <p:sp>
        <p:nvSpPr>
          <p:cNvPr id="7" name="6 CuadroTexto"/>
          <p:cNvSpPr txBox="1"/>
          <p:nvPr/>
        </p:nvSpPr>
        <p:spPr>
          <a:xfrm>
            <a:off x="3851920" y="0"/>
            <a:ext cx="1512168" cy="584775"/>
          </a:xfrm>
          <a:prstGeom prst="rect">
            <a:avLst/>
          </a:prstGeom>
          <a:noFill/>
        </p:spPr>
        <p:txBody>
          <a:bodyPr wrap="square" rtlCol="0">
            <a:spAutoFit/>
          </a:bodyPr>
          <a:lstStyle/>
          <a:p>
            <a:r>
              <a:rPr lang="es-CL" sz="3200" b="1" dirty="0" smtClean="0">
                <a:solidFill>
                  <a:schemeClr val="bg1"/>
                </a:solidFill>
                <a:latin typeface="Times New Roman" pitchFamily="18" charset="0"/>
                <a:cs typeface="Times New Roman" pitchFamily="18" charset="0"/>
              </a:rPr>
              <a:t>ANFO</a:t>
            </a:r>
            <a:endParaRPr lang="es-CL" sz="3200" b="1" dirty="0">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val="407513154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0" y="0"/>
            <a:ext cx="9144000" cy="6858000"/>
          </a:xfrm>
        </p:spPr>
        <p:style>
          <a:lnRef idx="2">
            <a:schemeClr val="dk1"/>
          </a:lnRef>
          <a:fillRef idx="1">
            <a:schemeClr val="lt1"/>
          </a:fillRef>
          <a:effectRef idx="0">
            <a:schemeClr val="dk1"/>
          </a:effectRef>
          <a:fontRef idx="minor">
            <a:schemeClr val="dk1"/>
          </a:fontRef>
        </p:style>
        <p:txBody>
          <a:bodyPr>
            <a:normAutofit/>
          </a:bodyPr>
          <a:lstStyle/>
          <a:p>
            <a:pPr marL="0" indent="0" algn="just">
              <a:buNone/>
            </a:pPr>
            <a:r>
              <a:rPr lang="es-CL" sz="2400" u="sng" dirty="0" smtClean="0">
                <a:latin typeface="Times New Roman" pitchFamily="18" charset="0"/>
                <a:cs typeface="Times New Roman" pitchFamily="18" charset="0"/>
              </a:rPr>
              <a:t>ANFO A GRANEL</a:t>
            </a:r>
            <a:r>
              <a:rPr lang="es-CL" sz="2400" dirty="0" smtClean="0">
                <a:latin typeface="Times New Roman" pitchFamily="18" charset="0"/>
                <a:cs typeface="Times New Roman" pitchFamily="18" charset="0"/>
              </a:rPr>
              <a:t>: Es </a:t>
            </a:r>
            <a:r>
              <a:rPr lang="es-CL" sz="2400" dirty="0">
                <a:latin typeface="Times New Roman" pitchFamily="18" charset="0"/>
                <a:cs typeface="Times New Roman" pitchFamily="18" charset="0"/>
              </a:rPr>
              <a:t>un agente de tronadura que se mezcla y carga in-situ mediante camiones especialmente diseñados para tronaduras de </a:t>
            </a:r>
            <a:r>
              <a:rPr lang="es-CL" sz="2400" u="sng" dirty="0">
                <a:latin typeface="Times New Roman" pitchFamily="18" charset="0"/>
                <a:cs typeface="Times New Roman" pitchFamily="18" charset="0"/>
              </a:rPr>
              <a:t>superficie</a:t>
            </a:r>
            <a:r>
              <a:rPr lang="es-CL" sz="2400" dirty="0">
                <a:latin typeface="Times New Roman" pitchFamily="18" charset="0"/>
                <a:cs typeface="Times New Roman" pitchFamily="18" charset="0"/>
              </a:rPr>
              <a:t> especialmente cuando se desea una moderada concentración de carga. Se recomienda utilizarlo en perforaciones mayores de a 3” de diámetro, sin presencia de agua. Se </a:t>
            </a:r>
            <a:r>
              <a:rPr lang="es-CL" sz="2400" dirty="0" smtClean="0">
                <a:latin typeface="Times New Roman" pitchFamily="18" charset="0"/>
                <a:cs typeface="Times New Roman" pitchFamily="18" charset="0"/>
              </a:rPr>
              <a:t>carga en </a:t>
            </a:r>
            <a:r>
              <a:rPr lang="es-CL" sz="2400" dirty="0">
                <a:latin typeface="Times New Roman" pitchFamily="18" charset="0"/>
                <a:cs typeface="Times New Roman" pitchFamily="18" charset="0"/>
              </a:rPr>
              <a:t>forma mecanizada directamente en las perforaciones de mediano o gran diámetro, mediante camiones fabrica vaciadores, por lo que es recomendable cuando el volumen de consumo lo permite</a:t>
            </a:r>
            <a:r>
              <a:rPr lang="es-CL" sz="2400" dirty="0" smtClean="0">
                <a:latin typeface="Times New Roman" pitchFamily="18" charset="0"/>
                <a:cs typeface="Times New Roman" pitchFamily="18" charset="0"/>
              </a:rPr>
              <a:t>. En minería subterránea se usan para cargar las maquinas denominadas cargadoras de Anfo equipos Jet Anol, para banqueo se carga directamente al pozo en forma manual.</a:t>
            </a:r>
            <a:r>
              <a:rPr lang="es-CL" sz="2400" dirty="0">
                <a:latin typeface="Times New Roman" pitchFamily="18" charset="0"/>
                <a:cs typeface="Times New Roman" pitchFamily="18" charset="0"/>
              </a:rPr>
              <a:t> </a:t>
            </a:r>
            <a:endParaRPr lang="es-CL" sz="2400" dirty="0" smtClean="0">
              <a:latin typeface="Times New Roman" pitchFamily="18" charset="0"/>
              <a:cs typeface="Times New Roman" pitchFamily="18" charset="0"/>
            </a:endParaRPr>
          </a:p>
          <a:p>
            <a:pPr marL="0" indent="0" algn="just">
              <a:buNone/>
            </a:pPr>
            <a:r>
              <a:rPr lang="es-CL" sz="2400" u="sng" dirty="0" smtClean="0">
                <a:latin typeface="Times New Roman" pitchFamily="18" charset="0"/>
                <a:cs typeface="Times New Roman" pitchFamily="18" charset="0"/>
              </a:rPr>
              <a:t>ANFO ALUMINIZADOS</a:t>
            </a:r>
            <a:r>
              <a:rPr lang="es-CL" sz="2400" dirty="0" smtClean="0">
                <a:latin typeface="Times New Roman" pitchFamily="18" charset="0"/>
                <a:cs typeface="Times New Roman" pitchFamily="18" charset="0"/>
              </a:rPr>
              <a:t>: </a:t>
            </a:r>
            <a:r>
              <a:rPr lang="es-CL" sz="2400" dirty="0">
                <a:latin typeface="Times New Roman" pitchFamily="18" charset="0"/>
                <a:cs typeface="Times New Roman" pitchFamily="18" charset="0"/>
              </a:rPr>
              <a:t>Son explosivos compuestos a los cuales se les agrega aluminio en polvo de diferente granulometría, para potenciar la energía efectiva del explosivo, en virtud del alto calor por formación de oxido de aluminio que se produce durante la reacción de detonación. El aluminio disminuye el volumen de gas producido, al atrapar el oxigeno. Además actúa como como combustible y su uso debe estar acompañado por la reducción de otro componente combustible ( por ejemplo, el petróleo)</a:t>
            </a:r>
          </a:p>
          <a:p>
            <a:pPr marL="0" indent="0" algn="just">
              <a:buNone/>
            </a:pPr>
            <a:endParaRPr lang="es-CL" sz="2400" dirty="0" smtClean="0">
              <a:latin typeface="Times New Roman" pitchFamily="18" charset="0"/>
              <a:cs typeface="Times New Roman" pitchFamily="18" charset="0"/>
            </a:endParaRPr>
          </a:p>
          <a:p>
            <a:pPr marL="0" indent="0" algn="just">
              <a:buNone/>
            </a:pPr>
            <a:endParaRPr lang="es-CL" sz="2400" dirty="0">
              <a:latin typeface="Times New Roman" pitchFamily="18" charset="0"/>
              <a:cs typeface="Times New Roman" pitchFamily="18" charset="0"/>
            </a:endParaRPr>
          </a:p>
        </p:txBody>
      </p:sp>
    </p:spTree>
    <p:extLst>
      <p:ext uri="{BB962C8B-B14F-4D97-AF65-F5344CB8AC3E}">
        <p14:creationId xmlns:p14="http://schemas.microsoft.com/office/powerpoint/2010/main" val="84573502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0" y="0"/>
            <a:ext cx="9144000" cy="6858000"/>
          </a:xfrm>
        </p:spPr>
        <p:txBody>
          <a:bodyPr/>
          <a:lstStyle/>
          <a:p>
            <a:pPr marL="0" indent="0">
              <a:buNone/>
            </a:pPr>
            <a:r>
              <a:rPr lang="es-CL" sz="2400" dirty="0">
                <a:latin typeface="Times New Roman" pitchFamily="18" charset="0"/>
                <a:cs typeface="Times New Roman" pitchFamily="18" charset="0"/>
              </a:rPr>
              <a:t>A los explosivos a granel se les agrega  aluminio en polvo, este elemento no aumenta la velocidad de detonación y hasta puede reducirla. La granulometría del aluminio en polvo es el factor mas influyente para su efectividad, al potenciar la performance del explosivo. Las partículas finas reacción más rápido y tienen mayor impacto que las gruesas. Son apropiados para tronadura de superficie y subterráneas, en terreno seco, cuando se desea alta concentración de carga por longitud de perforación. Se recomienda utilizar con muy buena ventilación en minería subterránea.</a:t>
            </a:r>
          </a:p>
          <a:p>
            <a:pPr marL="0" indent="0">
              <a:buNone/>
            </a:pPr>
            <a:endParaRPr lang="es-CL" dirty="0"/>
          </a:p>
        </p:txBody>
      </p:sp>
      <p:pic>
        <p:nvPicPr>
          <p:cNvPr id="4" name="Picture 2" descr="C:\Users\Victor\Desktop\ANFOS.jpg"/>
          <p:cNvPicPr>
            <a:picLocks noChangeAspect="1" noChangeArrowheads="1"/>
          </p:cNvPicPr>
          <p:nvPr/>
        </p:nvPicPr>
        <p:blipFill>
          <a:blip r:embed="rId2" cstate="print"/>
          <a:srcRect/>
          <a:stretch>
            <a:fillRect/>
          </a:stretch>
        </p:blipFill>
        <p:spPr bwMode="auto">
          <a:xfrm>
            <a:off x="0" y="2996952"/>
            <a:ext cx="4716016" cy="3861048"/>
          </a:xfrm>
          <a:prstGeom prst="rect">
            <a:avLst/>
          </a:prstGeom>
        </p:spPr>
        <p:style>
          <a:lnRef idx="2">
            <a:schemeClr val="accent2"/>
          </a:lnRef>
          <a:fillRef idx="1">
            <a:schemeClr val="lt1"/>
          </a:fillRef>
          <a:effectRef idx="0">
            <a:schemeClr val="accent2"/>
          </a:effectRef>
          <a:fontRef idx="minor">
            <a:schemeClr val="dk1"/>
          </a:fontRef>
        </p:style>
      </p:pic>
      <p:sp>
        <p:nvSpPr>
          <p:cNvPr id="5" name="4 CuadroTexto"/>
          <p:cNvSpPr txBox="1"/>
          <p:nvPr/>
        </p:nvSpPr>
        <p:spPr>
          <a:xfrm>
            <a:off x="1259632" y="2996952"/>
            <a:ext cx="1872208" cy="523220"/>
          </a:xfrm>
          <a:prstGeom prst="rect">
            <a:avLst/>
          </a:prstGeom>
          <a:noFill/>
        </p:spPr>
        <p:txBody>
          <a:bodyPr wrap="square" rtlCol="0">
            <a:spAutoFit/>
          </a:bodyPr>
          <a:lstStyle/>
          <a:p>
            <a:r>
              <a:rPr lang="es-CL" sz="2800" b="1" dirty="0" smtClean="0">
                <a:solidFill>
                  <a:schemeClr val="bg1"/>
                </a:solidFill>
                <a:latin typeface="Times New Roman" pitchFamily="18" charset="0"/>
                <a:cs typeface="Times New Roman" pitchFamily="18" charset="0"/>
              </a:rPr>
              <a:t>ANFO</a:t>
            </a:r>
            <a:endParaRPr lang="es-CL" sz="2800" b="1" dirty="0">
              <a:solidFill>
                <a:schemeClr val="bg1"/>
              </a:solidFill>
              <a:latin typeface="Times New Roman" pitchFamily="18" charset="0"/>
              <a:cs typeface="Times New Roman" pitchFamily="18" charset="0"/>
            </a:endParaRPr>
          </a:p>
        </p:txBody>
      </p:sp>
      <p:sp>
        <p:nvSpPr>
          <p:cNvPr id="6" name="5 CuadroTexto"/>
          <p:cNvSpPr txBox="1"/>
          <p:nvPr/>
        </p:nvSpPr>
        <p:spPr>
          <a:xfrm>
            <a:off x="5004048" y="2996952"/>
            <a:ext cx="4032448" cy="4247317"/>
          </a:xfrm>
          <a:prstGeom prst="rect">
            <a:avLst/>
          </a:prstGeom>
          <a:noFill/>
        </p:spPr>
        <p:txBody>
          <a:bodyPr wrap="square" rtlCol="0">
            <a:spAutoFit/>
          </a:bodyPr>
          <a:lstStyle/>
          <a:p>
            <a:pPr algn="just"/>
            <a:r>
              <a:rPr lang="es-CL" dirty="0" smtClean="0">
                <a:latin typeface="Times New Roman" pitchFamily="18" charset="0"/>
                <a:cs typeface="Times New Roman" pitchFamily="18" charset="0"/>
              </a:rPr>
              <a:t>ANFO: Agente </a:t>
            </a:r>
            <a:r>
              <a:rPr lang="es-CL" dirty="0">
                <a:latin typeface="Times New Roman" pitchFamily="18" charset="0"/>
                <a:cs typeface="Times New Roman" pitchFamily="18" charset="0"/>
              </a:rPr>
              <a:t>de voladura granular seco, formado por nitrato de amonio y diesel en proporciones diferentes. Si aumenta el diesel disminuye la energía y aumentan los gases</a:t>
            </a:r>
            <a:r>
              <a:rPr lang="es-CL" dirty="0" smtClean="0">
                <a:latin typeface="Times New Roman" pitchFamily="18" charset="0"/>
                <a:cs typeface="Times New Roman" pitchFamily="18" charset="0"/>
              </a:rPr>
              <a:t>.</a:t>
            </a:r>
            <a:r>
              <a:rPr lang="es-CL" dirty="0"/>
              <a:t> </a:t>
            </a:r>
            <a:endParaRPr lang="es-CL" dirty="0" smtClean="0"/>
          </a:p>
          <a:p>
            <a:pPr algn="just"/>
            <a:r>
              <a:rPr lang="es-CL" dirty="0" smtClean="0"/>
              <a:t>ANFO </a:t>
            </a:r>
            <a:r>
              <a:rPr lang="es-CL" dirty="0"/>
              <a:t>PREMIUM es especialmente recomendable para uso en pequeño diámetro en minería</a:t>
            </a:r>
          </a:p>
          <a:p>
            <a:pPr algn="just"/>
            <a:r>
              <a:rPr lang="es-CL" dirty="0"/>
              <a:t>subterránea y para tronaduras de superficie, especialmente cuando se presenta una roca</a:t>
            </a:r>
          </a:p>
          <a:p>
            <a:pPr algn="just"/>
            <a:r>
              <a:rPr lang="es-CL" dirty="0"/>
              <a:t>competente, en perforaciones sin agua. Se recomienda utilizarlo en zonas con buena </a:t>
            </a:r>
            <a:r>
              <a:rPr lang="es-CL" dirty="0" smtClean="0"/>
              <a:t>ventilación en m subterránea</a:t>
            </a:r>
            <a:endParaRPr lang="es-CL" dirty="0"/>
          </a:p>
          <a:p>
            <a:endParaRPr lang="es-CL" dirty="0">
              <a:latin typeface="Times New Roman" pitchFamily="18" charset="0"/>
              <a:cs typeface="Times New Roman" pitchFamily="18" charset="0"/>
            </a:endParaRPr>
          </a:p>
        </p:txBody>
      </p:sp>
    </p:spTree>
    <p:extLst>
      <p:ext uri="{BB962C8B-B14F-4D97-AF65-F5344CB8AC3E}">
        <p14:creationId xmlns:p14="http://schemas.microsoft.com/office/powerpoint/2010/main" val="931921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642910" y="428604"/>
            <a:ext cx="7858180" cy="4524315"/>
          </a:xfrm>
          <a:prstGeom prst="rect">
            <a:avLst/>
          </a:prstGeom>
        </p:spPr>
        <p:txBody>
          <a:bodyPr wrap="square">
            <a:spAutoFit/>
          </a:bodyPr>
          <a:lstStyle/>
          <a:p>
            <a:pPr algn="just"/>
            <a:r>
              <a:rPr lang="es-CL" sz="2400" dirty="0" smtClean="0">
                <a:latin typeface="Times New Roman" pitchFamily="18" charset="0"/>
                <a:cs typeface="Times New Roman" pitchFamily="18" charset="0"/>
              </a:rPr>
              <a:t>La tronadura es uno de los procesos de mayor relevancia en la extracción minera, y consiste en la fragmentación de la roca, ya sea mineral o  estéril, mediante el uso de explosivos. </a:t>
            </a:r>
          </a:p>
          <a:p>
            <a:pPr algn="just"/>
            <a:endParaRPr lang="es-CL" sz="2400" dirty="0" smtClean="0">
              <a:latin typeface="Times New Roman" pitchFamily="18" charset="0"/>
              <a:cs typeface="Times New Roman" pitchFamily="18" charset="0"/>
            </a:endParaRPr>
          </a:p>
          <a:p>
            <a:pPr algn="just"/>
            <a:r>
              <a:rPr lang="es-CL" sz="2400" dirty="0" smtClean="0">
                <a:latin typeface="Times New Roman" pitchFamily="18" charset="0"/>
                <a:cs typeface="Times New Roman" pitchFamily="18" charset="0"/>
              </a:rPr>
              <a:t>Ésta se realiza de acuerdo a normas de seguridad establecidas por ley, procedimientos operacionales y técnicas que permiten efectuar en forma segura y eficiente todo el procesos de reducción de tamaño.</a:t>
            </a:r>
          </a:p>
          <a:p>
            <a:pPr algn="just"/>
            <a:endParaRPr lang="es-CL" sz="2400" dirty="0" smtClean="0">
              <a:latin typeface="Times New Roman" pitchFamily="18" charset="0"/>
              <a:cs typeface="Times New Roman" pitchFamily="18" charset="0"/>
            </a:endParaRPr>
          </a:p>
          <a:p>
            <a:pPr algn="just">
              <a:buNone/>
            </a:pPr>
            <a:r>
              <a:rPr lang="es-CL" sz="2400" dirty="0" smtClean="0">
                <a:latin typeface="Times New Roman" pitchFamily="18" charset="0"/>
                <a:cs typeface="Times New Roman" pitchFamily="18" charset="0"/>
              </a:rPr>
              <a:t>    Es por estos motivos que se debe diseñar una malla de perforación que integre todos los parámetros necesarios para obtener un optimo proceso de tronadura.</a:t>
            </a:r>
            <a:endParaRPr lang="es-CL" sz="2400" dirty="0">
              <a:latin typeface="Times New Roman" pitchFamily="18" charset="0"/>
              <a:cs typeface="Times New Roman" pitchFamily="18"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Grp="1" noChangeAspect="1" noChangeArrowheads="1"/>
          </p:cNvPicPr>
          <p:nvPr>
            <p:ph idx="1"/>
          </p:nvPr>
        </p:nvPicPr>
        <p:blipFill>
          <a:blip r:embed="rId2" cstate="print"/>
          <a:srcRect/>
          <a:stretch>
            <a:fillRect/>
          </a:stretch>
        </p:blipFill>
        <p:spPr bwMode="auto">
          <a:xfrm>
            <a:off x="0" y="0"/>
            <a:ext cx="9144000" cy="2492896"/>
          </a:xfrm>
          <a:prstGeom prst="rect">
            <a:avLst/>
          </a:prstGeom>
          <a:ln>
            <a:headEnd/>
            <a:tailEnd/>
          </a:ln>
        </p:spPr>
        <p:style>
          <a:lnRef idx="2">
            <a:schemeClr val="dk1"/>
          </a:lnRef>
          <a:fillRef idx="1">
            <a:schemeClr val="lt1"/>
          </a:fillRef>
          <a:effectRef idx="0">
            <a:schemeClr val="dk1"/>
          </a:effectRef>
          <a:fontRef idx="minor">
            <a:schemeClr val="dk1"/>
          </a:fontRef>
        </p:style>
      </p:pic>
      <p:sp>
        <p:nvSpPr>
          <p:cNvPr id="5" name="4 Rectángulo"/>
          <p:cNvSpPr/>
          <p:nvPr/>
        </p:nvSpPr>
        <p:spPr>
          <a:xfrm>
            <a:off x="0" y="2492896"/>
            <a:ext cx="9144000" cy="4524315"/>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just"/>
            <a:r>
              <a:rPr lang="es-CL" sz="2400" u="sng" dirty="0" smtClean="0">
                <a:latin typeface="Times New Roman" pitchFamily="18" charset="0"/>
                <a:cs typeface="Times New Roman" pitchFamily="18" charset="0"/>
              </a:rPr>
              <a:t>DINAMITA</a:t>
            </a:r>
            <a:r>
              <a:rPr lang="es-CL" sz="2400" dirty="0" smtClean="0">
                <a:latin typeface="Times New Roman" pitchFamily="18" charset="0"/>
                <a:cs typeface="Times New Roman" pitchFamily="18" charset="0"/>
              </a:rPr>
              <a:t>. </a:t>
            </a:r>
          </a:p>
          <a:p>
            <a:pPr algn="just"/>
            <a:r>
              <a:rPr lang="es-CL" sz="2400" dirty="0" smtClean="0">
                <a:latin typeface="Times New Roman" pitchFamily="18" charset="0"/>
                <a:cs typeface="Times New Roman" pitchFamily="18" charset="0"/>
              </a:rPr>
              <a:t>Alto explosivo sensibilizado con nitroglicerina, muy fragmentador, alta simpatía y sensibilidad.</a:t>
            </a:r>
          </a:p>
          <a:p>
            <a:pPr algn="just"/>
            <a:r>
              <a:rPr lang="es-CL" sz="2400" dirty="0" smtClean="0">
                <a:latin typeface="Times New Roman" pitchFamily="18" charset="0"/>
                <a:cs typeface="Times New Roman" pitchFamily="18" charset="0"/>
              </a:rPr>
              <a:t>Gelatina . Para roca dura con agua.</a:t>
            </a:r>
          </a:p>
          <a:p>
            <a:pPr algn="just"/>
            <a:r>
              <a:rPr lang="es-CL" sz="2400" dirty="0" smtClean="0">
                <a:latin typeface="Times New Roman" pitchFamily="18" charset="0"/>
                <a:cs typeface="Times New Roman" pitchFamily="18" charset="0"/>
              </a:rPr>
              <a:t>Semigelatina: Para roca intermedia y poco agua.</a:t>
            </a:r>
          </a:p>
          <a:p>
            <a:pPr algn="just"/>
            <a:r>
              <a:rPr lang="es-CL" sz="2400" dirty="0" smtClean="0">
                <a:latin typeface="Times New Roman" pitchFamily="18" charset="0"/>
                <a:cs typeface="Times New Roman" pitchFamily="18" charset="0"/>
              </a:rPr>
              <a:t>Pulverolenta: Roca suave y sin agua</a:t>
            </a:r>
            <a:r>
              <a:rPr lang="es-CL" sz="2400" dirty="0">
                <a:latin typeface="Times New Roman" pitchFamily="18" charset="0"/>
                <a:cs typeface="Times New Roman" pitchFamily="18" charset="0"/>
              </a:rPr>
              <a:t>. </a:t>
            </a:r>
            <a:endParaRPr lang="es-CL" sz="2400" dirty="0" smtClean="0">
              <a:latin typeface="Times New Roman" pitchFamily="18" charset="0"/>
              <a:cs typeface="Times New Roman" pitchFamily="18" charset="0"/>
            </a:endParaRPr>
          </a:p>
          <a:p>
            <a:pPr algn="just"/>
            <a:r>
              <a:rPr lang="es-CL" sz="2400" dirty="0" smtClean="0">
                <a:latin typeface="Times New Roman" pitchFamily="18" charset="0"/>
                <a:cs typeface="Times New Roman" pitchFamily="18" charset="0"/>
              </a:rPr>
              <a:t>Es </a:t>
            </a:r>
            <a:r>
              <a:rPr lang="es-CL" sz="2400" dirty="0">
                <a:latin typeface="Times New Roman" pitchFamily="18" charset="0"/>
                <a:cs typeface="Times New Roman" pitchFamily="18" charset="0"/>
              </a:rPr>
              <a:t>una dinamita de tipo semigelatina, especialmente diseñada para trabajos de superficie y faenas subterráneas (excepto minas de carbón) en roca sin agua. Esta semigelatina posee una alta velocidad de detonación, incluso en condiciones de confinamiento deficiente, por lo que tiene especial aplicación como carga principal en tunelería y desarrollo de galerías y como iniciador de Anfo en diámetros pequeños</a:t>
            </a:r>
          </a:p>
        </p:txBody>
      </p:sp>
    </p:spTree>
    <p:extLst>
      <p:ext uri="{BB962C8B-B14F-4D97-AF65-F5344CB8AC3E}">
        <p14:creationId xmlns:p14="http://schemas.microsoft.com/office/powerpoint/2010/main" val="104208569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Grp="1" noChangeAspect="1" noChangeArrowheads="1"/>
          </p:cNvPicPr>
          <p:nvPr>
            <p:ph idx="1"/>
          </p:nvPr>
        </p:nvPicPr>
        <p:blipFill>
          <a:blip r:embed="rId2" cstate="print"/>
          <a:srcRect/>
          <a:stretch>
            <a:fillRect/>
          </a:stretch>
        </p:blipFill>
        <p:spPr bwMode="auto">
          <a:xfrm>
            <a:off x="1" y="2412"/>
            <a:ext cx="4499992" cy="6855587"/>
          </a:xfrm>
          <a:prstGeom prst="rect">
            <a:avLst/>
          </a:prstGeom>
          <a:ln>
            <a:headEnd/>
            <a:tailEnd/>
          </a:ln>
        </p:spPr>
        <p:style>
          <a:lnRef idx="2">
            <a:schemeClr val="dk1"/>
          </a:lnRef>
          <a:fillRef idx="1">
            <a:schemeClr val="lt1"/>
          </a:fillRef>
          <a:effectRef idx="0">
            <a:schemeClr val="dk1"/>
          </a:effectRef>
          <a:fontRef idx="minor">
            <a:schemeClr val="dk1"/>
          </a:fontRef>
        </p:style>
      </p:pic>
      <p:sp>
        <p:nvSpPr>
          <p:cNvPr id="6" name="5 Rectángulo"/>
          <p:cNvSpPr/>
          <p:nvPr/>
        </p:nvSpPr>
        <p:spPr>
          <a:xfrm>
            <a:off x="4499992" y="0"/>
            <a:ext cx="4644008" cy="6801862"/>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buNone/>
            </a:pPr>
            <a:r>
              <a:rPr lang="es-CL" sz="2800" b="1" dirty="0" smtClean="0">
                <a:solidFill>
                  <a:srgbClr val="FF0000"/>
                </a:solidFill>
                <a:latin typeface="Times New Roman" pitchFamily="18" charset="0"/>
                <a:cs typeface="Times New Roman" pitchFamily="18" charset="0"/>
              </a:rPr>
              <a:t>CARACTERISTICAS</a:t>
            </a:r>
            <a:r>
              <a:rPr lang="es-CL" b="1" dirty="0" smtClean="0">
                <a:latin typeface="Times New Roman" pitchFamily="18" charset="0"/>
                <a:cs typeface="Times New Roman" pitchFamily="18" charset="0"/>
              </a:rPr>
              <a:t>.</a:t>
            </a:r>
            <a:endParaRPr lang="es-CL" b="1" dirty="0">
              <a:latin typeface="Times New Roman" pitchFamily="18" charset="0"/>
              <a:cs typeface="Times New Roman" pitchFamily="18" charset="0"/>
            </a:endParaRPr>
          </a:p>
          <a:p>
            <a:pPr marL="285750" indent="-285750">
              <a:buFont typeface="Arial" pitchFamily="34" charset="0"/>
              <a:buChar char="•"/>
            </a:pPr>
            <a:r>
              <a:rPr lang="es-CL" sz="2400" dirty="0" smtClean="0">
                <a:latin typeface="Times New Roman" pitchFamily="18" charset="0"/>
                <a:cs typeface="Times New Roman" pitchFamily="18" charset="0"/>
              </a:rPr>
              <a:t>Densidad:  </a:t>
            </a:r>
            <a:r>
              <a:rPr lang="es-CL" sz="2400" dirty="0">
                <a:latin typeface="Times New Roman" pitchFamily="18" charset="0"/>
                <a:cs typeface="Times New Roman" pitchFamily="18" charset="0"/>
              </a:rPr>
              <a:t>g/ cc            1,18 + - 3%</a:t>
            </a:r>
          </a:p>
          <a:p>
            <a:pPr marL="285750" indent="-285750">
              <a:buFont typeface="Arial" pitchFamily="34" charset="0"/>
              <a:buChar char="•"/>
            </a:pPr>
            <a:r>
              <a:rPr lang="es-CL" sz="2400" dirty="0">
                <a:latin typeface="Times New Roman" pitchFamily="18" charset="0"/>
                <a:cs typeface="Times New Roman" pitchFamily="18" charset="0"/>
              </a:rPr>
              <a:t>Velocidad de detonación  </a:t>
            </a:r>
            <a:r>
              <a:rPr lang="es-CL" sz="2400" dirty="0" smtClean="0">
                <a:latin typeface="Times New Roman" pitchFamily="18" charset="0"/>
                <a:cs typeface="Times New Roman" pitchFamily="18" charset="0"/>
              </a:rPr>
              <a:t>m/s  </a:t>
            </a:r>
            <a:r>
              <a:rPr lang="es-CL" sz="2400" dirty="0">
                <a:latin typeface="Times New Roman" pitchFamily="18" charset="0"/>
                <a:cs typeface="Times New Roman" pitchFamily="18" charset="0"/>
              </a:rPr>
              <a:t>4.500  - 4900 No Confinado</a:t>
            </a:r>
          </a:p>
          <a:p>
            <a:pPr marL="285750" indent="-285750">
              <a:buFont typeface="Arial" pitchFamily="34" charset="0"/>
              <a:buChar char="•"/>
            </a:pPr>
            <a:r>
              <a:rPr lang="es-CL" sz="2400" dirty="0">
                <a:latin typeface="Times New Roman" pitchFamily="18" charset="0"/>
                <a:cs typeface="Times New Roman" pitchFamily="18" charset="0"/>
              </a:rPr>
              <a:t> Velocidad de detonación </a:t>
            </a:r>
            <a:r>
              <a:rPr lang="es-CL" sz="2400" dirty="0" smtClean="0">
                <a:latin typeface="Times New Roman" pitchFamily="18" charset="0"/>
                <a:cs typeface="Times New Roman" pitchFamily="18" charset="0"/>
              </a:rPr>
              <a:t>m/s     </a:t>
            </a:r>
            <a:r>
              <a:rPr lang="es-CL" sz="2400" dirty="0">
                <a:latin typeface="Times New Roman" pitchFamily="18" charset="0"/>
                <a:cs typeface="Times New Roman" pitchFamily="18" charset="0"/>
              </a:rPr>
              <a:t>5.000  - 5.200 Confinado</a:t>
            </a:r>
          </a:p>
          <a:p>
            <a:pPr marL="285750" indent="-285750">
              <a:buFont typeface="Arial" pitchFamily="34" charset="0"/>
              <a:buChar char="•"/>
            </a:pPr>
            <a:r>
              <a:rPr lang="es-CL" sz="2400" dirty="0">
                <a:latin typeface="Times New Roman" pitchFamily="18" charset="0"/>
                <a:cs typeface="Times New Roman" pitchFamily="18" charset="0"/>
              </a:rPr>
              <a:t>Presión de detonación       kbar                         77.</a:t>
            </a:r>
          </a:p>
          <a:p>
            <a:pPr marL="285750" indent="-285750">
              <a:buFont typeface="Arial" pitchFamily="34" charset="0"/>
              <a:buChar char="•"/>
            </a:pPr>
            <a:r>
              <a:rPr lang="es-CL" sz="2400" dirty="0">
                <a:latin typeface="Times New Roman" pitchFamily="18" charset="0"/>
                <a:cs typeface="Times New Roman" pitchFamily="18" charset="0"/>
              </a:rPr>
              <a:t>Energía                                  Kcal/kg               1173.</a:t>
            </a:r>
          </a:p>
          <a:p>
            <a:pPr marL="285750" indent="-285750">
              <a:buFont typeface="Arial" pitchFamily="34" charset="0"/>
              <a:buChar char="•"/>
            </a:pPr>
            <a:r>
              <a:rPr lang="es-CL" sz="2400" dirty="0">
                <a:latin typeface="Times New Roman" pitchFamily="18" charset="0"/>
                <a:cs typeface="Times New Roman" pitchFamily="18" charset="0"/>
              </a:rPr>
              <a:t>Resistencia al agua              horas                      12.</a:t>
            </a:r>
          </a:p>
          <a:p>
            <a:pPr marL="285750" indent="-285750">
              <a:buFont typeface="Arial" pitchFamily="34" charset="0"/>
              <a:buChar char="•"/>
            </a:pPr>
            <a:r>
              <a:rPr lang="es-CL" sz="2400" dirty="0">
                <a:latin typeface="Times New Roman" pitchFamily="18" charset="0"/>
                <a:cs typeface="Times New Roman" pitchFamily="18" charset="0"/>
              </a:rPr>
              <a:t>Volumen de gases               L/kg                       942.</a:t>
            </a:r>
          </a:p>
          <a:p>
            <a:pPr marL="285750" indent="-285750">
              <a:buFont typeface="Arial" pitchFamily="34" charset="0"/>
              <a:buChar char="•"/>
            </a:pPr>
            <a:r>
              <a:rPr lang="es-CL" sz="2400" dirty="0">
                <a:latin typeface="Times New Roman" pitchFamily="18" charset="0"/>
                <a:cs typeface="Times New Roman" pitchFamily="18" charset="0"/>
              </a:rPr>
              <a:t>Potencia relativa al Anfo    en peso               </a:t>
            </a:r>
            <a:r>
              <a:rPr lang="es-CL" sz="2400" dirty="0" smtClean="0">
                <a:latin typeface="Times New Roman" pitchFamily="18" charset="0"/>
                <a:cs typeface="Times New Roman" pitchFamily="18" charset="0"/>
              </a:rPr>
              <a:t>1,12.     </a:t>
            </a:r>
            <a:r>
              <a:rPr lang="es-CL" sz="2400" dirty="0">
                <a:latin typeface="Times New Roman" pitchFamily="18" charset="0"/>
                <a:cs typeface="Times New Roman" pitchFamily="18" charset="0"/>
              </a:rPr>
              <a:t>en volumen        1,85</a:t>
            </a:r>
          </a:p>
        </p:txBody>
      </p:sp>
    </p:spTree>
    <p:extLst>
      <p:ext uri="{BB962C8B-B14F-4D97-AF65-F5344CB8AC3E}">
        <p14:creationId xmlns:p14="http://schemas.microsoft.com/office/powerpoint/2010/main" val="141156740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Victor\Desktop\Emulsiones pequeño diametro.jpg"/>
          <p:cNvPicPr>
            <a:picLocks noGrp="1" noChangeAspect="1" noChangeArrowheads="1"/>
          </p:cNvPicPr>
          <p:nvPr>
            <p:ph idx="1"/>
          </p:nvPr>
        </p:nvPicPr>
        <p:blipFill>
          <a:blip r:embed="rId2" cstate="print"/>
          <a:srcRect/>
          <a:stretch>
            <a:fillRect/>
          </a:stretch>
        </p:blipFill>
        <p:spPr bwMode="auto">
          <a:xfrm>
            <a:off x="0" y="0"/>
            <a:ext cx="9144000" cy="3789040"/>
          </a:xfrm>
          <a:prstGeom prst="rect">
            <a:avLst/>
          </a:prstGeom>
        </p:spPr>
        <p:style>
          <a:lnRef idx="2">
            <a:schemeClr val="accent1"/>
          </a:lnRef>
          <a:fillRef idx="1">
            <a:schemeClr val="lt1"/>
          </a:fillRef>
          <a:effectRef idx="0">
            <a:schemeClr val="accent1"/>
          </a:effectRef>
          <a:fontRef idx="minor">
            <a:schemeClr val="dk1"/>
          </a:fontRef>
        </p:style>
      </p:pic>
      <p:sp>
        <p:nvSpPr>
          <p:cNvPr id="3" name="2 Rectángulo"/>
          <p:cNvSpPr/>
          <p:nvPr/>
        </p:nvSpPr>
        <p:spPr>
          <a:xfrm>
            <a:off x="971600" y="116632"/>
            <a:ext cx="7848872" cy="523220"/>
          </a:xfrm>
          <a:prstGeom prst="rect">
            <a:avLst/>
          </a:prstGeom>
        </p:spPr>
        <p:txBody>
          <a:bodyPr wrap="square">
            <a:spAutoFit/>
          </a:bodyPr>
          <a:lstStyle/>
          <a:p>
            <a:r>
              <a:rPr lang="es-CL" sz="2800" dirty="0" smtClean="0">
                <a:latin typeface="Times New Roman" pitchFamily="18" charset="0"/>
                <a:cs typeface="Times New Roman" pitchFamily="18" charset="0"/>
              </a:rPr>
              <a:t>EMULSIONES DE PEQUEÑO DIAMETRO</a:t>
            </a:r>
            <a:r>
              <a:rPr lang="es-CL" dirty="0" smtClean="0">
                <a:solidFill>
                  <a:srgbClr val="FF0000"/>
                </a:solidFill>
                <a:latin typeface="Times New Roman" pitchFamily="18" charset="0"/>
                <a:cs typeface="Times New Roman" pitchFamily="18" charset="0"/>
              </a:rPr>
              <a:t>.</a:t>
            </a:r>
            <a:endParaRPr lang="es-CL" dirty="0"/>
          </a:p>
        </p:txBody>
      </p:sp>
      <p:sp>
        <p:nvSpPr>
          <p:cNvPr id="5" name="4 CuadroTexto"/>
          <p:cNvSpPr txBox="1"/>
          <p:nvPr/>
        </p:nvSpPr>
        <p:spPr>
          <a:xfrm>
            <a:off x="0" y="3789040"/>
            <a:ext cx="9144000" cy="313932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just"/>
            <a:r>
              <a:rPr lang="es-CL" sz="2200" u="sng" dirty="0" smtClean="0">
                <a:latin typeface="Times New Roman" pitchFamily="18" charset="0"/>
                <a:cs typeface="Times New Roman" pitchFamily="18" charset="0"/>
              </a:rPr>
              <a:t>EMULSION</a:t>
            </a:r>
            <a:r>
              <a:rPr lang="es-CL" sz="2200" dirty="0" smtClean="0">
                <a:latin typeface="Times New Roman" pitchFamily="18" charset="0"/>
                <a:cs typeface="Times New Roman" pitchFamily="18" charset="0"/>
              </a:rPr>
              <a:t>: </a:t>
            </a:r>
            <a:r>
              <a:rPr lang="es-CL" sz="2200" dirty="0">
                <a:latin typeface="Times New Roman" pitchFamily="18" charset="0"/>
                <a:cs typeface="Times New Roman" pitchFamily="18" charset="0"/>
              </a:rPr>
              <a:t>Alto explosivo acuoso sin nitroglicerina, muy fragmentador y muy resistente al agua. Explosivo elaborado en base a una “emulsión agua en aceite</a:t>
            </a:r>
            <a:r>
              <a:rPr lang="es-CL" sz="2200" dirty="0" smtClean="0">
                <a:latin typeface="Times New Roman" pitchFamily="18" charset="0"/>
                <a:cs typeface="Times New Roman" pitchFamily="18" charset="0"/>
              </a:rPr>
              <a:t>”. Se </a:t>
            </a:r>
            <a:r>
              <a:rPr lang="es-CL" sz="2200" dirty="0">
                <a:latin typeface="Times New Roman" pitchFamily="18" charset="0"/>
                <a:cs typeface="Times New Roman" pitchFamily="18" charset="0"/>
              </a:rPr>
              <a:t>fabrica como una solución saturada de nitrato y una fase de aceite mineral. Esta normalmente sensibilizada por burbujas de gas finamente dispersas </a:t>
            </a:r>
            <a:r>
              <a:rPr lang="es-CL" sz="2200" dirty="0" smtClean="0">
                <a:latin typeface="Times New Roman" pitchFamily="18" charset="0"/>
                <a:cs typeface="Times New Roman" pitchFamily="18" charset="0"/>
              </a:rPr>
              <a:t>después </a:t>
            </a:r>
            <a:r>
              <a:rPr lang="es-CL" sz="2200" dirty="0">
                <a:latin typeface="Times New Roman" pitchFamily="18" charset="0"/>
                <a:cs typeface="Times New Roman" pitchFamily="18" charset="0"/>
              </a:rPr>
              <a:t>de la adición de un agente gasificador en el collar del pozo de </a:t>
            </a:r>
            <a:r>
              <a:rPr lang="es-CL" sz="2200" dirty="0" smtClean="0">
                <a:latin typeface="Times New Roman" pitchFamily="18" charset="0"/>
                <a:cs typeface="Times New Roman" pitchFamily="18" charset="0"/>
              </a:rPr>
              <a:t>tronadura, </a:t>
            </a:r>
            <a:r>
              <a:rPr lang="es-CL" sz="2200" dirty="0">
                <a:latin typeface="Times New Roman" pitchFamily="18" charset="0"/>
                <a:cs typeface="Times New Roman" pitchFamily="18" charset="0"/>
              </a:rPr>
              <a:t>o por adición de micro esferas de vidrio (usualmente durante la fabricación de la emulsión). Antes de la adición de los sensibilizantes , las emulsiones son normalmente clasificadas como agentes oxidantes e incapaces de detonar</a:t>
            </a:r>
            <a:r>
              <a:rPr lang="es-CL" sz="2200" dirty="0" smtClean="0">
                <a:latin typeface="Times New Roman" pitchFamily="18" charset="0"/>
                <a:cs typeface="Times New Roman" pitchFamily="18" charset="0"/>
              </a:rPr>
              <a:t>.</a:t>
            </a:r>
            <a:endParaRPr lang="es-CL" sz="2200" dirty="0">
              <a:latin typeface="Times New Roman" pitchFamily="18" charset="0"/>
              <a:cs typeface="Times New Roman" pitchFamily="18" charset="0"/>
            </a:endParaRPr>
          </a:p>
        </p:txBody>
      </p:sp>
      <p:pic>
        <p:nvPicPr>
          <p:cNvPr id="8" name="Picture 2" descr="C:\Users\Victor\Desktop\para profe\DSCF3101.JPG"/>
          <p:cNvPicPr>
            <a:picLocks noChangeAspect="1" noChangeArrowheads="1"/>
          </p:cNvPicPr>
          <p:nvPr/>
        </p:nvPicPr>
        <p:blipFill>
          <a:blip r:embed="rId3" cstate="print"/>
          <a:srcRect/>
          <a:stretch>
            <a:fillRect/>
          </a:stretch>
        </p:blipFill>
        <p:spPr bwMode="auto">
          <a:xfrm>
            <a:off x="6410494" y="1268760"/>
            <a:ext cx="2699792" cy="2520280"/>
          </a:xfrm>
          <a:prstGeom prst="rect">
            <a:avLst/>
          </a:prstGeom>
        </p:spPr>
        <p:style>
          <a:lnRef idx="2">
            <a:schemeClr val="accent2"/>
          </a:lnRef>
          <a:fillRef idx="1">
            <a:schemeClr val="lt1"/>
          </a:fillRef>
          <a:effectRef idx="0">
            <a:schemeClr val="accent2"/>
          </a:effectRef>
          <a:fontRef idx="minor">
            <a:schemeClr val="dk1"/>
          </a:fontRef>
        </p:style>
      </p:pic>
    </p:spTree>
    <p:extLst>
      <p:ext uri="{BB962C8B-B14F-4D97-AF65-F5344CB8AC3E}">
        <p14:creationId xmlns:p14="http://schemas.microsoft.com/office/powerpoint/2010/main" val="412493351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0" y="0"/>
            <a:ext cx="9144000" cy="6858000"/>
          </a:xfrm>
        </p:spPr>
        <p:style>
          <a:lnRef idx="2">
            <a:schemeClr val="dk1"/>
          </a:lnRef>
          <a:fillRef idx="1">
            <a:schemeClr val="lt1"/>
          </a:fillRef>
          <a:effectRef idx="0">
            <a:schemeClr val="dk1"/>
          </a:effectRef>
          <a:fontRef idx="minor">
            <a:schemeClr val="dk1"/>
          </a:fontRef>
        </p:style>
        <p:txBody>
          <a:bodyPr>
            <a:normAutofit/>
          </a:bodyPr>
          <a:lstStyle/>
          <a:p>
            <a:pPr marL="0" indent="0" algn="just">
              <a:buNone/>
            </a:pPr>
            <a:r>
              <a:rPr lang="es-CL" sz="2400" u="sng" dirty="0" smtClean="0">
                <a:latin typeface="Times New Roman" pitchFamily="18" charset="0"/>
                <a:cs typeface="Times New Roman" pitchFamily="18" charset="0"/>
              </a:rPr>
              <a:t>TIPOS DE EMULSIONES</a:t>
            </a:r>
            <a:r>
              <a:rPr lang="es-CL" sz="2400" dirty="0" smtClean="0">
                <a:latin typeface="Times New Roman" pitchFamily="18" charset="0"/>
                <a:cs typeface="Times New Roman" pitchFamily="18" charset="0"/>
              </a:rPr>
              <a:t>: Emulsiones </a:t>
            </a:r>
            <a:r>
              <a:rPr lang="es-CL" sz="2400" dirty="0">
                <a:latin typeface="Times New Roman" pitchFamily="18" charset="0"/>
                <a:cs typeface="Times New Roman" pitchFamily="18" charset="0"/>
              </a:rPr>
              <a:t>de Pequeño </a:t>
            </a:r>
            <a:r>
              <a:rPr lang="es-CL" sz="2400" dirty="0" smtClean="0">
                <a:latin typeface="Times New Roman" pitchFamily="18" charset="0"/>
                <a:cs typeface="Times New Roman" pitchFamily="18" charset="0"/>
              </a:rPr>
              <a:t>Diámetro -Emulsiones </a:t>
            </a:r>
            <a:r>
              <a:rPr lang="es-CL" sz="2400" dirty="0">
                <a:latin typeface="Times New Roman" pitchFamily="18" charset="0"/>
                <a:cs typeface="Times New Roman" pitchFamily="18" charset="0"/>
              </a:rPr>
              <a:t>de Diámetro </a:t>
            </a:r>
            <a:r>
              <a:rPr lang="es-CL" sz="2400" dirty="0" smtClean="0">
                <a:latin typeface="Times New Roman" pitchFamily="18" charset="0"/>
                <a:cs typeface="Times New Roman" pitchFamily="18" charset="0"/>
              </a:rPr>
              <a:t>intermedio - Emulsiones </a:t>
            </a:r>
            <a:r>
              <a:rPr lang="es-CL" sz="2400" dirty="0">
                <a:latin typeface="Times New Roman" pitchFamily="18" charset="0"/>
                <a:cs typeface="Times New Roman" pitchFamily="18" charset="0"/>
              </a:rPr>
              <a:t>de Gran Diámetro.</a:t>
            </a:r>
          </a:p>
          <a:p>
            <a:pPr marL="0" indent="0" algn="just">
              <a:buNone/>
            </a:pPr>
            <a:r>
              <a:rPr lang="es-CL" sz="2400" u="sng" dirty="0" smtClean="0">
                <a:latin typeface="Times New Roman" pitchFamily="18" charset="0"/>
                <a:cs typeface="Times New Roman" pitchFamily="18" charset="0"/>
              </a:rPr>
              <a:t>PROPIEDADES PRINCIPALES</a:t>
            </a:r>
            <a:r>
              <a:rPr lang="es-CL" sz="2400" dirty="0" smtClean="0">
                <a:latin typeface="Times New Roman" pitchFamily="18" charset="0"/>
                <a:cs typeface="Times New Roman" pitchFamily="18" charset="0"/>
              </a:rPr>
              <a:t>: Son </a:t>
            </a:r>
            <a:r>
              <a:rPr lang="es-CL" sz="2400" dirty="0">
                <a:latin typeface="Times New Roman" pitchFamily="18" charset="0"/>
                <a:cs typeface="Times New Roman" pitchFamily="18" charset="0"/>
              </a:rPr>
              <a:t>altamente seguras a la fricción, impacto y </a:t>
            </a:r>
            <a:r>
              <a:rPr lang="es-CL" sz="2400" dirty="0" smtClean="0">
                <a:latin typeface="Times New Roman" pitchFamily="18" charset="0"/>
                <a:cs typeface="Times New Roman" pitchFamily="18" charset="0"/>
              </a:rPr>
              <a:t>fuego - Son </a:t>
            </a:r>
            <a:r>
              <a:rPr lang="es-CL" sz="2400" dirty="0">
                <a:latin typeface="Times New Roman" pitchFamily="18" charset="0"/>
                <a:cs typeface="Times New Roman" pitchFamily="18" charset="0"/>
              </a:rPr>
              <a:t>muy resistente al </a:t>
            </a:r>
            <a:r>
              <a:rPr lang="es-CL" sz="2400" dirty="0" smtClean="0">
                <a:latin typeface="Times New Roman" pitchFamily="18" charset="0"/>
                <a:cs typeface="Times New Roman" pitchFamily="18" charset="0"/>
              </a:rPr>
              <a:t>agua - Dependiendo </a:t>
            </a:r>
            <a:r>
              <a:rPr lang="es-CL" sz="2400" dirty="0">
                <a:latin typeface="Times New Roman" pitchFamily="18" charset="0"/>
                <a:cs typeface="Times New Roman" pitchFamily="18" charset="0"/>
              </a:rPr>
              <a:t>de la consistencia pueden ser </a:t>
            </a:r>
            <a:r>
              <a:rPr lang="es-CL" sz="2400" dirty="0" smtClean="0">
                <a:latin typeface="Times New Roman" pitchFamily="18" charset="0"/>
                <a:cs typeface="Times New Roman" pitchFamily="18" charset="0"/>
              </a:rPr>
              <a:t>bombeadas – “</a:t>
            </a:r>
            <a:r>
              <a:rPr lang="es-CL" sz="2400" i="1" u="sng" dirty="0" smtClean="0">
                <a:latin typeface="Times New Roman" pitchFamily="18" charset="0"/>
                <a:cs typeface="Times New Roman" pitchFamily="18" charset="0"/>
              </a:rPr>
              <a:t>Trabajos Principales”</a:t>
            </a:r>
            <a:r>
              <a:rPr lang="es-CL" sz="2400" dirty="0" smtClean="0">
                <a:latin typeface="Times New Roman" pitchFamily="18" charset="0"/>
                <a:cs typeface="Times New Roman" pitchFamily="18" charset="0"/>
              </a:rPr>
              <a:t>: </a:t>
            </a:r>
            <a:r>
              <a:rPr lang="es-CL" sz="2400" dirty="0">
                <a:latin typeface="Times New Roman" pitchFamily="18" charset="0"/>
                <a:cs typeface="Times New Roman" pitchFamily="18" charset="0"/>
              </a:rPr>
              <a:t>Trabajos relacionados con excavaciones subterráneas y de superficie, en sectores que es necesario un explosivo de alta resistencia al agua.</a:t>
            </a:r>
          </a:p>
          <a:p>
            <a:pPr marL="0" indent="0">
              <a:buNone/>
            </a:pPr>
            <a:endParaRPr lang="es-CL" dirty="0"/>
          </a:p>
        </p:txBody>
      </p:sp>
      <p:pic>
        <p:nvPicPr>
          <p:cNvPr id="4" name="Picture 3"/>
          <p:cNvPicPr>
            <a:picLocks noChangeAspect="1" noChangeArrowheads="1"/>
          </p:cNvPicPr>
          <p:nvPr/>
        </p:nvPicPr>
        <p:blipFill>
          <a:blip r:embed="rId2" cstate="print"/>
          <a:srcRect/>
          <a:stretch>
            <a:fillRect/>
          </a:stretch>
        </p:blipFill>
        <p:spPr bwMode="auto">
          <a:xfrm>
            <a:off x="1" y="2780928"/>
            <a:ext cx="4788024" cy="4077072"/>
          </a:xfrm>
          <a:prstGeom prst="rect">
            <a:avLst/>
          </a:prstGeom>
          <a:ln>
            <a:headEnd/>
            <a:tailEnd/>
          </a:ln>
        </p:spPr>
        <p:style>
          <a:lnRef idx="2">
            <a:schemeClr val="accent1"/>
          </a:lnRef>
          <a:fillRef idx="1">
            <a:schemeClr val="lt1"/>
          </a:fillRef>
          <a:effectRef idx="0">
            <a:schemeClr val="accent1"/>
          </a:effectRef>
          <a:fontRef idx="minor">
            <a:schemeClr val="dk1"/>
          </a:fontRef>
        </p:style>
      </p:pic>
      <p:pic>
        <p:nvPicPr>
          <p:cNvPr id="5" name="Picture 4"/>
          <p:cNvPicPr>
            <a:picLocks noChangeAspect="1" noChangeArrowheads="1"/>
          </p:cNvPicPr>
          <p:nvPr/>
        </p:nvPicPr>
        <p:blipFill>
          <a:blip r:embed="rId3" cstate="print"/>
          <a:srcRect/>
          <a:stretch>
            <a:fillRect/>
          </a:stretch>
        </p:blipFill>
        <p:spPr bwMode="auto">
          <a:xfrm>
            <a:off x="4788026" y="2780928"/>
            <a:ext cx="4355974" cy="4047375"/>
          </a:xfrm>
          <a:prstGeom prst="rect">
            <a:avLst/>
          </a:prstGeom>
          <a:ln>
            <a:headEnd/>
            <a:tailEnd/>
          </a:ln>
        </p:spPr>
        <p:style>
          <a:lnRef idx="2">
            <a:schemeClr val="accent1"/>
          </a:lnRef>
          <a:fillRef idx="1">
            <a:schemeClr val="lt1"/>
          </a:fillRef>
          <a:effectRef idx="0">
            <a:schemeClr val="accent1"/>
          </a:effectRef>
          <a:fontRef idx="minor">
            <a:schemeClr val="dk1"/>
          </a:fontRef>
        </p:style>
      </p:pic>
    </p:spTree>
    <p:extLst>
      <p:ext uri="{BB962C8B-B14F-4D97-AF65-F5344CB8AC3E}">
        <p14:creationId xmlns:p14="http://schemas.microsoft.com/office/powerpoint/2010/main" val="75882836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p:cNvPicPr>
            <a:picLocks noGrp="1" noChangeAspect="1" noChangeArrowheads="1"/>
          </p:cNvPicPr>
          <p:nvPr>
            <p:ph idx="1"/>
          </p:nvPr>
        </p:nvPicPr>
        <p:blipFill>
          <a:blip r:embed="rId2" cstate="print"/>
          <a:srcRect/>
          <a:stretch>
            <a:fillRect/>
          </a:stretch>
        </p:blipFill>
        <p:spPr bwMode="auto">
          <a:xfrm>
            <a:off x="0" y="0"/>
            <a:ext cx="4572000" cy="3429000"/>
          </a:xfrm>
          <a:prstGeom prst="rect">
            <a:avLst/>
          </a:prstGeom>
          <a:ln>
            <a:headEnd/>
            <a:tailEnd/>
          </a:ln>
        </p:spPr>
        <p:style>
          <a:lnRef idx="2">
            <a:schemeClr val="dk1"/>
          </a:lnRef>
          <a:fillRef idx="1">
            <a:schemeClr val="lt1"/>
          </a:fillRef>
          <a:effectRef idx="0">
            <a:schemeClr val="dk1"/>
          </a:effectRef>
          <a:fontRef idx="minor">
            <a:schemeClr val="dk1"/>
          </a:fontRef>
        </p:style>
      </p:pic>
      <p:sp>
        <p:nvSpPr>
          <p:cNvPr id="3" name="2 CuadroTexto"/>
          <p:cNvSpPr txBox="1"/>
          <p:nvPr/>
        </p:nvSpPr>
        <p:spPr>
          <a:xfrm>
            <a:off x="2987824" y="3140968"/>
            <a:ext cx="1584176" cy="338554"/>
          </a:xfrm>
          <a:prstGeom prst="rect">
            <a:avLst/>
          </a:prstGeom>
          <a:noFill/>
        </p:spPr>
        <p:txBody>
          <a:bodyPr wrap="square" rtlCol="0">
            <a:spAutoFit/>
          </a:bodyPr>
          <a:lstStyle/>
          <a:p>
            <a:r>
              <a:rPr lang="es-CL" sz="1600" b="1" dirty="0" smtClean="0">
                <a:solidFill>
                  <a:schemeClr val="bg1"/>
                </a:solidFill>
                <a:latin typeface="Times New Roman" pitchFamily="18" charset="0"/>
                <a:cs typeface="Times New Roman" pitchFamily="18" charset="0"/>
              </a:rPr>
              <a:t>CONEXIONES</a:t>
            </a:r>
            <a:endParaRPr lang="es-CL" sz="1600" b="1" dirty="0">
              <a:solidFill>
                <a:schemeClr val="bg1"/>
              </a:solidFill>
              <a:latin typeface="Times New Roman" pitchFamily="18" charset="0"/>
              <a:cs typeface="Times New Roman" pitchFamily="18" charset="0"/>
            </a:endParaRPr>
          </a:p>
        </p:txBody>
      </p:sp>
      <p:pic>
        <p:nvPicPr>
          <p:cNvPr id="6" name="Picture 7"/>
          <p:cNvPicPr>
            <a:picLocks noChangeAspect="1" noChangeArrowheads="1"/>
          </p:cNvPicPr>
          <p:nvPr/>
        </p:nvPicPr>
        <p:blipFill>
          <a:blip r:embed="rId3" cstate="print"/>
          <a:srcRect/>
          <a:stretch>
            <a:fillRect/>
          </a:stretch>
        </p:blipFill>
        <p:spPr bwMode="auto">
          <a:xfrm>
            <a:off x="4572000" y="0"/>
            <a:ext cx="4572000" cy="3479522"/>
          </a:xfrm>
          <a:prstGeom prst="rect">
            <a:avLst/>
          </a:prstGeom>
          <a:ln w="25400" cap="flat" cmpd="sng" algn="ctr">
            <a:solidFill>
              <a:schemeClr val="accent2"/>
            </a:solidFill>
            <a:prstDash val="solid"/>
            <a:headEnd/>
            <a:tailEnd/>
          </a:ln>
        </p:spPr>
        <p:style>
          <a:lnRef idx="2">
            <a:schemeClr val="accent2"/>
          </a:lnRef>
          <a:fillRef idx="1">
            <a:schemeClr val="lt1"/>
          </a:fillRef>
          <a:effectRef idx="0">
            <a:schemeClr val="accent2"/>
          </a:effectRef>
          <a:fontRef idx="minor">
            <a:schemeClr val="dk1"/>
          </a:fontRef>
        </p:style>
      </p:pic>
      <p:pic>
        <p:nvPicPr>
          <p:cNvPr id="8" name="Picture 7"/>
          <p:cNvPicPr>
            <a:picLocks noChangeAspect="1" noChangeArrowheads="1"/>
          </p:cNvPicPr>
          <p:nvPr/>
        </p:nvPicPr>
        <p:blipFill>
          <a:blip r:embed="rId4" cstate="print"/>
          <a:srcRect/>
          <a:stretch>
            <a:fillRect/>
          </a:stretch>
        </p:blipFill>
        <p:spPr bwMode="auto">
          <a:xfrm>
            <a:off x="0" y="3479522"/>
            <a:ext cx="9144000" cy="3378478"/>
          </a:xfrm>
          <a:prstGeom prst="rect">
            <a:avLst/>
          </a:prstGeom>
          <a:noFill/>
          <a:ln w="9525">
            <a:noFill/>
            <a:miter lim="800000"/>
            <a:headEnd/>
            <a:tailEnd/>
          </a:ln>
        </p:spPr>
      </p:pic>
    </p:spTree>
    <p:extLst>
      <p:ext uri="{BB962C8B-B14F-4D97-AF65-F5344CB8AC3E}">
        <p14:creationId xmlns:p14="http://schemas.microsoft.com/office/powerpoint/2010/main" val="415384251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Victor\Desktop\aCUAGELES.jpg"/>
          <p:cNvPicPr>
            <a:picLocks noGrp="1" noChangeAspect="1" noChangeArrowheads="1"/>
          </p:cNvPicPr>
          <p:nvPr>
            <p:ph idx="1"/>
          </p:nvPr>
        </p:nvPicPr>
        <p:blipFill>
          <a:blip r:embed="rId2" cstate="print"/>
          <a:srcRect/>
          <a:stretch>
            <a:fillRect/>
          </a:stretch>
        </p:blipFill>
        <p:spPr bwMode="auto">
          <a:xfrm>
            <a:off x="0" y="11354"/>
            <a:ext cx="9144000" cy="3129613"/>
          </a:xfrm>
          <a:prstGeom prst="rect">
            <a:avLst/>
          </a:prstGeom>
          <a:noFill/>
        </p:spPr>
      </p:pic>
      <p:sp>
        <p:nvSpPr>
          <p:cNvPr id="5" name="4 CuadroTexto"/>
          <p:cNvSpPr txBox="1"/>
          <p:nvPr/>
        </p:nvSpPr>
        <p:spPr>
          <a:xfrm>
            <a:off x="3275856" y="764704"/>
            <a:ext cx="2520280" cy="523220"/>
          </a:xfrm>
          <a:prstGeom prst="rect">
            <a:avLst/>
          </a:prstGeom>
          <a:noFill/>
        </p:spPr>
        <p:txBody>
          <a:bodyPr wrap="square" rtlCol="0">
            <a:spAutoFit/>
          </a:bodyPr>
          <a:lstStyle/>
          <a:p>
            <a:r>
              <a:rPr lang="es-CL" sz="2800" b="1" dirty="0" smtClean="0">
                <a:solidFill>
                  <a:srgbClr val="FF0000"/>
                </a:solidFill>
                <a:latin typeface="Times New Roman" pitchFamily="18" charset="0"/>
                <a:cs typeface="Times New Roman" pitchFamily="18" charset="0"/>
              </a:rPr>
              <a:t>ACUAGELES</a:t>
            </a:r>
            <a:endParaRPr lang="es-CL" sz="2800" b="1" dirty="0">
              <a:solidFill>
                <a:srgbClr val="FF0000"/>
              </a:solidFill>
              <a:latin typeface="Times New Roman" pitchFamily="18" charset="0"/>
              <a:cs typeface="Times New Roman" pitchFamily="18" charset="0"/>
            </a:endParaRPr>
          </a:p>
        </p:txBody>
      </p:sp>
      <p:sp>
        <p:nvSpPr>
          <p:cNvPr id="6" name="5 CuadroTexto"/>
          <p:cNvSpPr txBox="1"/>
          <p:nvPr/>
        </p:nvSpPr>
        <p:spPr>
          <a:xfrm>
            <a:off x="0" y="3140968"/>
            <a:ext cx="9144000" cy="378565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just"/>
            <a:r>
              <a:rPr lang="es-CL" sz="2400" u="sng" dirty="0" smtClean="0">
                <a:latin typeface="Times New Roman" pitchFamily="18" charset="0"/>
                <a:cs typeface="Times New Roman" pitchFamily="18" charset="0"/>
              </a:rPr>
              <a:t>ACUAGELES</a:t>
            </a:r>
            <a:r>
              <a:rPr lang="es-CL" sz="2400" dirty="0" smtClean="0">
                <a:latin typeface="Times New Roman" pitchFamily="18" charset="0"/>
                <a:cs typeface="Times New Roman" pitchFamily="18" charset="0"/>
              </a:rPr>
              <a:t>: </a:t>
            </a:r>
            <a:r>
              <a:rPr lang="es-CL" sz="2400" dirty="0">
                <a:latin typeface="Times New Roman" pitchFamily="18" charset="0"/>
                <a:cs typeface="Times New Roman" pitchFamily="18" charset="0"/>
              </a:rPr>
              <a:t>Son explosivos diseñados específicamente para mejorar la resistencia al agua y la potencia en volumen respecto al ANFO, y consiste en una solución acuosa saturada de nitrato de amonio y otros nitratos y contiene también combustibles y cantidades adicionales de nitritos en </a:t>
            </a:r>
            <a:r>
              <a:rPr lang="es-CL" sz="2400" dirty="0" smtClean="0">
                <a:latin typeface="Times New Roman" pitchFamily="18" charset="0"/>
                <a:cs typeface="Times New Roman" pitchFamily="18" charset="0"/>
              </a:rPr>
              <a:t>suspensión. El </a:t>
            </a:r>
            <a:r>
              <a:rPr lang="es-CL" sz="2400" dirty="0">
                <a:latin typeface="Times New Roman" pitchFamily="18" charset="0"/>
                <a:cs typeface="Times New Roman" pitchFamily="18" charset="0"/>
              </a:rPr>
              <a:t>acuagel contiene agentes sensibilizadores tales como el TNT, perclorato de amonio, además de burbujas de aire finamente dispersas, o micro esferas que se agregan durante la fabricación. El acuagel tiene una consistencia distintiva de gelatina mientras que las emulsiones usualmente tienen la consistencia de mayonesa (emulsiones a granel), o masilla (emulsiones encartuchadas). </a:t>
            </a:r>
          </a:p>
        </p:txBody>
      </p:sp>
    </p:spTree>
    <p:extLst>
      <p:ext uri="{BB962C8B-B14F-4D97-AF65-F5344CB8AC3E}">
        <p14:creationId xmlns:p14="http://schemas.microsoft.com/office/powerpoint/2010/main" val="128112634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0" y="0"/>
            <a:ext cx="9144000" cy="6858000"/>
          </a:xfrm>
        </p:spPr>
        <p:txBody>
          <a:bodyPr/>
          <a:lstStyle/>
          <a:p>
            <a:pPr marL="0" indent="0">
              <a:buNone/>
            </a:pPr>
            <a:endParaRPr lang="es-CL" dirty="0"/>
          </a:p>
        </p:txBody>
      </p:sp>
      <p:pic>
        <p:nvPicPr>
          <p:cNvPr id="3074" name="Picture 2" descr="C:\Users\Victor\Pictures\explosivos-26-63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61583"/>
          </a:xfrm>
          <a:prstGeom prst="rect">
            <a:avLst/>
          </a:prstGeom>
        </p:spPr>
        <p:style>
          <a:lnRef idx="2">
            <a:schemeClr val="dk1"/>
          </a:lnRef>
          <a:fillRef idx="1">
            <a:schemeClr val="lt1"/>
          </a:fillRef>
          <a:effectRef idx="0">
            <a:schemeClr val="dk1"/>
          </a:effectRef>
          <a:fontRef idx="minor">
            <a:schemeClr val="dk1"/>
          </a:fontRef>
        </p:style>
      </p:pic>
    </p:spTree>
    <p:extLst>
      <p:ext uri="{BB962C8B-B14F-4D97-AF65-F5344CB8AC3E}">
        <p14:creationId xmlns:p14="http://schemas.microsoft.com/office/powerpoint/2010/main" val="357051396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Victor\Desktop\ROMPEDORES CONICOS.jpg"/>
          <p:cNvPicPr>
            <a:picLocks noGrp="1" noChangeAspect="1" noChangeArrowheads="1"/>
          </p:cNvPicPr>
          <p:nvPr>
            <p:ph idx="1"/>
          </p:nvPr>
        </p:nvPicPr>
        <p:blipFill>
          <a:blip r:embed="rId2" cstate="print"/>
          <a:srcRect/>
          <a:stretch>
            <a:fillRect/>
          </a:stretch>
        </p:blipFill>
        <p:spPr bwMode="auto">
          <a:xfrm>
            <a:off x="0" y="11354"/>
            <a:ext cx="9144000" cy="6835291"/>
          </a:xfrm>
          <a:prstGeom prst="rect">
            <a:avLst/>
          </a:prstGeom>
        </p:spPr>
        <p:style>
          <a:lnRef idx="2">
            <a:schemeClr val="dk1"/>
          </a:lnRef>
          <a:fillRef idx="1">
            <a:schemeClr val="lt1"/>
          </a:fillRef>
          <a:effectRef idx="0">
            <a:schemeClr val="dk1"/>
          </a:effectRef>
          <a:fontRef idx="minor">
            <a:schemeClr val="dk1"/>
          </a:fontRef>
        </p:style>
      </p:pic>
      <p:sp>
        <p:nvSpPr>
          <p:cNvPr id="5" name="4 CuadroTexto"/>
          <p:cNvSpPr txBox="1"/>
          <p:nvPr/>
        </p:nvSpPr>
        <p:spPr>
          <a:xfrm>
            <a:off x="5148064" y="980728"/>
            <a:ext cx="2952328" cy="369332"/>
          </a:xfrm>
          <a:prstGeom prst="rect">
            <a:avLst/>
          </a:prstGeom>
          <a:noFill/>
        </p:spPr>
        <p:txBody>
          <a:bodyPr wrap="square" rtlCol="0">
            <a:spAutoFit/>
          </a:bodyPr>
          <a:lstStyle/>
          <a:p>
            <a:r>
              <a:rPr lang="es-CL" dirty="0" smtClean="0">
                <a:solidFill>
                  <a:schemeClr val="bg1"/>
                </a:solidFill>
                <a:latin typeface="Times New Roman" pitchFamily="18" charset="0"/>
                <a:cs typeface="Times New Roman" pitchFamily="18" charset="0"/>
              </a:rPr>
              <a:t>APD Cónico- Rompedor</a:t>
            </a:r>
            <a:endParaRPr lang="es-CL" dirty="0">
              <a:solidFill>
                <a:schemeClr val="bg1"/>
              </a:solidFill>
              <a:latin typeface="Times New Roman" pitchFamily="18" charset="0"/>
              <a:cs typeface="Times New Roman" pitchFamily="18" charset="0"/>
            </a:endParaRPr>
          </a:p>
        </p:txBody>
      </p:sp>
      <p:sp>
        <p:nvSpPr>
          <p:cNvPr id="6" name="5 CuadroTexto"/>
          <p:cNvSpPr txBox="1"/>
          <p:nvPr/>
        </p:nvSpPr>
        <p:spPr>
          <a:xfrm>
            <a:off x="1619672" y="980728"/>
            <a:ext cx="2664296" cy="369332"/>
          </a:xfrm>
          <a:prstGeom prst="rect">
            <a:avLst/>
          </a:prstGeom>
          <a:noFill/>
        </p:spPr>
        <p:txBody>
          <a:bodyPr wrap="square" rtlCol="0">
            <a:spAutoFit/>
          </a:bodyPr>
          <a:lstStyle/>
          <a:p>
            <a:r>
              <a:rPr lang="es-CL" dirty="0" smtClean="0">
                <a:solidFill>
                  <a:schemeClr val="bg1"/>
                </a:solidFill>
                <a:latin typeface="Times New Roman" pitchFamily="18" charset="0"/>
                <a:cs typeface="Times New Roman" pitchFamily="18" charset="0"/>
              </a:rPr>
              <a:t>APD Cilíndrico- Iniciador</a:t>
            </a:r>
            <a:endParaRPr lang="es-CL" dirty="0">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val="177470706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0" y="0"/>
            <a:ext cx="9144000" cy="6858000"/>
          </a:xfrm>
        </p:spPr>
        <p:style>
          <a:lnRef idx="2">
            <a:schemeClr val="dk1"/>
          </a:lnRef>
          <a:fillRef idx="1">
            <a:schemeClr val="lt1"/>
          </a:fillRef>
          <a:effectRef idx="0">
            <a:schemeClr val="dk1"/>
          </a:effectRef>
          <a:fontRef idx="minor">
            <a:schemeClr val="dk1"/>
          </a:fontRef>
        </p:style>
        <p:txBody>
          <a:bodyPr>
            <a:normAutofit/>
          </a:bodyPr>
          <a:lstStyle/>
          <a:p>
            <a:pPr marL="0" indent="0">
              <a:buNone/>
            </a:pPr>
            <a:r>
              <a:rPr lang="es-CL" sz="2400" dirty="0" smtClean="0">
                <a:latin typeface="Times New Roman" pitchFamily="18" charset="0"/>
                <a:cs typeface="Times New Roman" pitchFamily="18" charset="0"/>
              </a:rPr>
              <a:t>ROMPEDORES CONICOS APD CARGAS EXPLOSIVAS PARA TRONADURA SECUNDARIA.</a:t>
            </a:r>
          </a:p>
          <a:p>
            <a:pPr marL="0" indent="0">
              <a:buNone/>
            </a:pPr>
            <a:r>
              <a:rPr lang="es-CL" sz="2400" dirty="0" smtClean="0">
                <a:latin typeface="Times New Roman" pitchFamily="18" charset="0"/>
                <a:cs typeface="Times New Roman" pitchFamily="18" charset="0"/>
              </a:rPr>
              <a:t>Son cargas explosivas de alta potencia y gran seguridad por ser insensible a los roces o golpes. Es un eficiente dispositivo para reducir bolones en labores a rajo abierto o subterráneos, cuando no es practico hacer perforaciones y es muy útil remover material atascado en chimeneas o piques.</a:t>
            </a:r>
            <a:r>
              <a:rPr lang="es-CL" sz="2400" u="sng" dirty="0">
                <a:latin typeface="Times New Roman" pitchFamily="18" charset="0"/>
                <a:cs typeface="Times New Roman" pitchFamily="18" charset="0"/>
              </a:rPr>
              <a:t> </a:t>
            </a:r>
            <a:endParaRPr lang="es-CL" sz="2400" u="sng" dirty="0" smtClean="0">
              <a:latin typeface="Times New Roman" pitchFamily="18" charset="0"/>
              <a:cs typeface="Times New Roman" pitchFamily="18" charset="0"/>
            </a:endParaRPr>
          </a:p>
          <a:p>
            <a:pPr marL="0" indent="0">
              <a:buNone/>
            </a:pPr>
            <a:r>
              <a:rPr lang="es-CL" sz="2400" u="sng" dirty="0" smtClean="0">
                <a:latin typeface="Times New Roman" pitchFamily="18" charset="0"/>
                <a:cs typeface="Times New Roman" pitchFamily="18" charset="0"/>
              </a:rPr>
              <a:t>DEFINICION</a:t>
            </a:r>
            <a:r>
              <a:rPr lang="es-CL" sz="2400" dirty="0">
                <a:latin typeface="Times New Roman" pitchFamily="18" charset="0"/>
                <a:cs typeface="Times New Roman" pitchFamily="18" charset="0"/>
              </a:rPr>
              <a:t>: Productos a base de pentrita (PETN) y TNT, mezcla denominada Pentolita.</a:t>
            </a:r>
          </a:p>
          <a:p>
            <a:pPr marL="0" indent="0">
              <a:buNone/>
            </a:pPr>
            <a:r>
              <a:rPr lang="es-CL" sz="2400" u="sng" dirty="0">
                <a:latin typeface="Times New Roman" pitchFamily="18" charset="0"/>
                <a:cs typeface="Times New Roman" pitchFamily="18" charset="0"/>
              </a:rPr>
              <a:t>TIPOS</a:t>
            </a:r>
            <a:r>
              <a:rPr lang="es-CL" sz="2400" dirty="0">
                <a:latin typeface="Times New Roman" pitchFamily="18" charset="0"/>
                <a:cs typeface="Times New Roman" pitchFamily="18" charset="0"/>
              </a:rPr>
              <a:t>: Iniciadores Cilíndricos  - Rompedores Cónicos.</a:t>
            </a:r>
          </a:p>
          <a:p>
            <a:pPr marL="0" indent="0">
              <a:buNone/>
            </a:pPr>
            <a:r>
              <a:rPr lang="es-CL" sz="2400" u="sng" dirty="0">
                <a:latin typeface="Times New Roman" pitchFamily="18" charset="0"/>
                <a:cs typeface="Times New Roman" pitchFamily="18" charset="0"/>
              </a:rPr>
              <a:t>USOS PRINCIPALES</a:t>
            </a:r>
            <a:r>
              <a:rPr lang="es-CL" sz="2400" dirty="0">
                <a:latin typeface="Times New Roman" pitchFamily="18" charset="0"/>
                <a:cs typeface="Times New Roman" pitchFamily="18" charset="0"/>
              </a:rPr>
              <a:t>: Iniciadores de explosivos en perforaciones de gran diámetro, reducción de bolones en labores abiertas y subterránea.</a:t>
            </a:r>
          </a:p>
          <a:p>
            <a:pPr marL="0" indent="0">
              <a:buNone/>
            </a:pPr>
            <a:r>
              <a:rPr lang="es-CL" sz="2400" u="sng" dirty="0">
                <a:latin typeface="Times New Roman" pitchFamily="18" charset="0"/>
                <a:cs typeface="Times New Roman" pitchFamily="18" charset="0"/>
              </a:rPr>
              <a:t>PROPIEDADES PRINCIPALES</a:t>
            </a:r>
            <a:r>
              <a:rPr lang="es-CL" sz="2400" dirty="0">
                <a:latin typeface="Times New Roman" pitchFamily="18" charset="0"/>
                <a:cs typeface="Times New Roman" pitchFamily="18" charset="0"/>
              </a:rPr>
              <a:t>: - Alta Velocidad de Detonación, sobre 7000m/ - Mayor resistencia al fuego, impacto y fricción - Efecto direccional, en caso de los rompedores.</a:t>
            </a:r>
            <a:r>
              <a:rPr lang="es-CL" sz="2400" b="1" dirty="0"/>
              <a:t> </a:t>
            </a:r>
          </a:p>
          <a:p>
            <a:pPr marL="0" indent="0">
              <a:buNone/>
            </a:pPr>
            <a:endParaRPr lang="es-CL" sz="2400" dirty="0">
              <a:latin typeface="Times New Roman" pitchFamily="18" charset="0"/>
              <a:cs typeface="Times New Roman" pitchFamily="18" charset="0"/>
            </a:endParaRPr>
          </a:p>
        </p:txBody>
      </p:sp>
    </p:spTree>
    <p:extLst>
      <p:ext uri="{BB962C8B-B14F-4D97-AF65-F5344CB8AC3E}">
        <p14:creationId xmlns:p14="http://schemas.microsoft.com/office/powerpoint/2010/main" val="122562175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0" y="0"/>
            <a:ext cx="9144000" cy="6858000"/>
          </a:xfrm>
        </p:spPr>
        <p:style>
          <a:lnRef idx="2">
            <a:schemeClr val="dk1"/>
          </a:lnRef>
          <a:fillRef idx="1">
            <a:schemeClr val="lt1"/>
          </a:fillRef>
          <a:effectRef idx="0">
            <a:schemeClr val="dk1"/>
          </a:effectRef>
          <a:fontRef idx="minor">
            <a:schemeClr val="dk1"/>
          </a:fontRef>
        </p:style>
        <p:txBody>
          <a:bodyPr>
            <a:normAutofit/>
          </a:bodyPr>
          <a:lstStyle/>
          <a:p>
            <a:pPr marL="0" indent="0" algn="just">
              <a:buNone/>
            </a:pPr>
            <a:r>
              <a:rPr lang="es-CL" sz="2400" u="sng" dirty="0" smtClean="0">
                <a:latin typeface="Times New Roman" pitchFamily="18" charset="0"/>
                <a:cs typeface="Times New Roman" pitchFamily="18" charset="0"/>
              </a:rPr>
              <a:t>SOFTRON</a:t>
            </a:r>
            <a:r>
              <a:rPr lang="es-CL" sz="2400" dirty="0" smtClean="0">
                <a:latin typeface="Times New Roman" pitchFamily="18" charset="0"/>
                <a:cs typeface="Times New Roman" pitchFamily="18" charset="0"/>
              </a:rPr>
              <a:t>: Explosivo </a:t>
            </a:r>
            <a:r>
              <a:rPr lang="es-CL" sz="2400" dirty="0">
                <a:latin typeface="Times New Roman" pitchFamily="18" charset="0"/>
                <a:cs typeface="Times New Roman" pitchFamily="18" charset="0"/>
              </a:rPr>
              <a:t>de bajo poder </a:t>
            </a:r>
            <a:r>
              <a:rPr lang="es-CL" sz="2400" dirty="0" smtClean="0">
                <a:latin typeface="Times New Roman" pitchFamily="18" charset="0"/>
                <a:cs typeface="Times New Roman" pitchFamily="18" charset="0"/>
              </a:rPr>
              <a:t>rompedor, especialmente</a:t>
            </a:r>
            <a:r>
              <a:rPr lang="es-CL" sz="2400" dirty="0">
                <a:latin typeface="Times New Roman" pitchFamily="18" charset="0"/>
                <a:cs typeface="Times New Roman" pitchFamily="18" charset="0"/>
              </a:rPr>
              <a:t> </a:t>
            </a:r>
            <a:r>
              <a:rPr lang="es-CL" sz="2400" dirty="0" smtClean="0">
                <a:latin typeface="Times New Roman" pitchFamily="18" charset="0"/>
                <a:cs typeface="Times New Roman" pitchFamily="18" charset="0"/>
              </a:rPr>
              <a:t>diseñado </a:t>
            </a:r>
            <a:r>
              <a:rPr lang="es-CL" sz="2400" dirty="0">
                <a:latin typeface="Times New Roman" pitchFamily="18" charset="0"/>
                <a:cs typeface="Times New Roman" pitchFamily="18" charset="0"/>
              </a:rPr>
              <a:t>para trabajos de </a:t>
            </a:r>
            <a:r>
              <a:rPr lang="es-CL" sz="2400" i="1" u="sng" dirty="0">
                <a:latin typeface="Times New Roman" pitchFamily="18" charset="0"/>
                <a:cs typeface="Times New Roman" pitchFamily="18" charset="0"/>
              </a:rPr>
              <a:t>voladura controlada </a:t>
            </a:r>
            <a:r>
              <a:rPr lang="es-CL" sz="2400" i="1" u="sng" dirty="0" smtClean="0">
                <a:latin typeface="Times New Roman" pitchFamily="18" charset="0"/>
                <a:cs typeface="Times New Roman" pitchFamily="18" charset="0"/>
              </a:rPr>
              <a:t>en tunelería</a:t>
            </a:r>
            <a:r>
              <a:rPr lang="es-CL" sz="2400" dirty="0">
                <a:latin typeface="Times New Roman" pitchFamily="18" charset="0"/>
                <a:cs typeface="Times New Roman" pitchFamily="18" charset="0"/>
              </a:rPr>
              <a:t>, donde es necesario obtener un </a:t>
            </a:r>
            <a:r>
              <a:rPr lang="es-CL" sz="2400" dirty="0" smtClean="0">
                <a:latin typeface="Times New Roman" pitchFamily="18" charset="0"/>
                <a:cs typeface="Times New Roman" pitchFamily="18" charset="0"/>
              </a:rPr>
              <a:t>perímetro parejo </a:t>
            </a:r>
            <a:r>
              <a:rPr lang="es-CL" sz="2400" dirty="0">
                <a:latin typeface="Times New Roman" pitchFamily="18" charset="0"/>
                <a:cs typeface="Times New Roman" pitchFamily="18" charset="0"/>
              </a:rPr>
              <a:t>con un mínimo de sobre-excavación. </a:t>
            </a:r>
            <a:r>
              <a:rPr lang="es-CL" sz="2400" dirty="0" smtClean="0">
                <a:latin typeface="Times New Roman" pitchFamily="18" charset="0"/>
                <a:cs typeface="Times New Roman" pitchFamily="18" charset="0"/>
              </a:rPr>
              <a:t>Permite minimizar el fracturamiento </a:t>
            </a:r>
            <a:r>
              <a:rPr lang="es-CL" sz="2400" dirty="0">
                <a:latin typeface="Times New Roman" pitchFamily="18" charset="0"/>
                <a:cs typeface="Times New Roman" pitchFamily="18" charset="0"/>
              </a:rPr>
              <a:t>de la roca, más allá de </a:t>
            </a:r>
            <a:r>
              <a:rPr lang="es-CL" sz="2400" dirty="0" smtClean="0">
                <a:latin typeface="Times New Roman" pitchFamily="18" charset="0"/>
                <a:cs typeface="Times New Roman" pitchFamily="18" charset="0"/>
              </a:rPr>
              <a:t>la línea </a:t>
            </a:r>
            <a:r>
              <a:rPr lang="es-CL" sz="2400" dirty="0">
                <a:latin typeface="Times New Roman" pitchFamily="18" charset="0"/>
                <a:cs typeface="Times New Roman" pitchFamily="18" charset="0"/>
              </a:rPr>
              <a:t>de contorno. Por sus características, </a:t>
            </a:r>
            <a:r>
              <a:rPr lang="es-CL" sz="2400" dirty="0" smtClean="0">
                <a:latin typeface="Times New Roman" pitchFamily="18" charset="0"/>
                <a:cs typeface="Times New Roman" pitchFamily="18" charset="0"/>
              </a:rPr>
              <a:t>los cartuchos </a:t>
            </a:r>
            <a:r>
              <a:rPr lang="es-CL" sz="2400" dirty="0">
                <a:latin typeface="Times New Roman" pitchFamily="18" charset="0"/>
                <a:cs typeface="Times New Roman" pitchFamily="18" charset="0"/>
              </a:rPr>
              <a:t>de </a:t>
            </a:r>
            <a:r>
              <a:rPr lang="es-CL" sz="2400" dirty="0" smtClean="0">
                <a:latin typeface="Times New Roman" pitchFamily="18" charset="0"/>
                <a:cs typeface="Times New Roman" pitchFamily="18" charset="0"/>
              </a:rPr>
              <a:t>Softron </a:t>
            </a:r>
            <a:r>
              <a:rPr lang="es-CL" sz="2400" dirty="0">
                <a:latin typeface="Times New Roman" pitchFamily="18" charset="0"/>
                <a:cs typeface="Times New Roman" pitchFamily="18" charset="0"/>
              </a:rPr>
              <a:t>deben ser </a:t>
            </a:r>
            <a:r>
              <a:rPr lang="es-CL" sz="2400" dirty="0" smtClean="0">
                <a:latin typeface="Times New Roman" pitchFamily="18" charset="0"/>
                <a:cs typeface="Times New Roman" pitchFamily="18" charset="0"/>
              </a:rPr>
              <a:t>acoplados perfectamente </a:t>
            </a:r>
            <a:r>
              <a:rPr lang="es-CL" sz="2400" dirty="0">
                <a:latin typeface="Times New Roman" pitchFamily="18" charset="0"/>
                <a:cs typeface="Times New Roman" pitchFamily="18" charset="0"/>
              </a:rPr>
              <a:t>entre sí, para lo que se presenta </a:t>
            </a:r>
            <a:r>
              <a:rPr lang="es-CL" sz="2400" dirty="0" smtClean="0">
                <a:latin typeface="Times New Roman" pitchFamily="18" charset="0"/>
                <a:cs typeface="Times New Roman" pitchFamily="18" charset="0"/>
              </a:rPr>
              <a:t>en tubos </a:t>
            </a:r>
            <a:r>
              <a:rPr lang="es-CL" sz="2400" dirty="0">
                <a:latin typeface="Times New Roman" pitchFamily="18" charset="0"/>
                <a:cs typeface="Times New Roman" pitchFamily="18" charset="0"/>
              </a:rPr>
              <a:t>rígidos acoplables de </a:t>
            </a:r>
            <a:r>
              <a:rPr lang="es-CL" sz="2400" dirty="0" smtClean="0">
                <a:latin typeface="Times New Roman" pitchFamily="18" charset="0"/>
                <a:cs typeface="Times New Roman" pitchFamily="18" charset="0"/>
              </a:rPr>
              <a:t>polietileno. Dimensiones 11/16 x 20”</a:t>
            </a:r>
            <a:endParaRPr lang="es-CL" sz="2400" dirty="0">
              <a:latin typeface="Times New Roman" pitchFamily="18" charset="0"/>
              <a:cs typeface="Times New Roman" pitchFamily="18" charset="0"/>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708920"/>
            <a:ext cx="9144000" cy="41490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5 CuadroTexto"/>
          <p:cNvSpPr txBox="1"/>
          <p:nvPr/>
        </p:nvSpPr>
        <p:spPr>
          <a:xfrm>
            <a:off x="3491880" y="2708920"/>
            <a:ext cx="2376264" cy="523220"/>
          </a:xfrm>
          <a:prstGeom prst="rect">
            <a:avLst/>
          </a:prstGeom>
          <a:noFill/>
        </p:spPr>
        <p:txBody>
          <a:bodyPr wrap="square" rtlCol="0">
            <a:spAutoFit/>
          </a:bodyPr>
          <a:lstStyle/>
          <a:p>
            <a:r>
              <a:rPr lang="es-CL" sz="2800" b="1" dirty="0" smtClean="0">
                <a:solidFill>
                  <a:schemeClr val="bg1"/>
                </a:solidFill>
                <a:latin typeface="Times New Roman" pitchFamily="18" charset="0"/>
                <a:cs typeface="Times New Roman" pitchFamily="18" charset="0"/>
              </a:rPr>
              <a:t>SOFTRON</a:t>
            </a:r>
            <a:endParaRPr lang="es-CL" sz="2800" b="1" dirty="0">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val="38254581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0" y="0"/>
            <a:ext cx="9144000" cy="6858000"/>
          </a:xfrm>
        </p:spPr>
        <p:style>
          <a:lnRef idx="2">
            <a:schemeClr val="dk1"/>
          </a:lnRef>
          <a:fillRef idx="1">
            <a:schemeClr val="lt1"/>
          </a:fillRef>
          <a:effectRef idx="0">
            <a:schemeClr val="dk1"/>
          </a:effectRef>
          <a:fontRef idx="minor">
            <a:schemeClr val="dk1"/>
          </a:fontRef>
        </p:style>
        <p:txBody>
          <a:bodyPr>
            <a:normAutofit/>
          </a:bodyPr>
          <a:lstStyle/>
          <a:p>
            <a:pPr algn="just">
              <a:buNone/>
            </a:pPr>
            <a:r>
              <a:rPr lang="es-CL" sz="2400" dirty="0" smtClean="0">
                <a:latin typeface="Times New Roman" pitchFamily="18" charset="0"/>
                <a:cs typeface="Times New Roman" pitchFamily="18" charset="0"/>
              </a:rPr>
              <a:t>    Principios Básicos de la tronadura en túneles.</a:t>
            </a:r>
          </a:p>
          <a:p>
            <a:pPr algn="just">
              <a:buNone/>
            </a:pPr>
            <a:r>
              <a:rPr lang="es-CL" sz="2400" dirty="0" smtClean="0">
                <a:latin typeface="Times New Roman" pitchFamily="18" charset="0"/>
                <a:cs typeface="Times New Roman" pitchFamily="18" charset="0"/>
              </a:rPr>
              <a:t>     A un diagrama de perforación se le exige el máximo de rendimiento en el disparo que es la razón entre lo que avanza respecto a la profundidad de los tiros barrenados.</a:t>
            </a:r>
          </a:p>
          <a:p>
            <a:pPr algn="just">
              <a:buNone/>
            </a:pPr>
            <a:r>
              <a:rPr lang="es-CL" sz="2400" dirty="0" smtClean="0">
                <a:latin typeface="Times New Roman" pitchFamily="18" charset="0"/>
                <a:cs typeface="Times New Roman" pitchFamily="18" charset="0"/>
              </a:rPr>
              <a:t>   Se define de esta manera el rendimiento del disparo como:</a:t>
            </a:r>
          </a:p>
          <a:p>
            <a:pPr algn="just"/>
            <a:r>
              <a:rPr lang="es-CL" sz="2400" dirty="0" smtClean="0">
                <a:solidFill>
                  <a:srgbClr val="FF0000"/>
                </a:solidFill>
                <a:latin typeface="Times New Roman" pitchFamily="18" charset="0"/>
                <a:cs typeface="Times New Roman" pitchFamily="18" charset="0"/>
              </a:rPr>
              <a:t>RD = A/H x 100</a:t>
            </a:r>
            <a:endParaRPr lang="es-CL" sz="2400" dirty="0" smtClean="0">
              <a:latin typeface="Times New Roman" pitchFamily="18" charset="0"/>
              <a:cs typeface="Times New Roman" pitchFamily="18" charset="0"/>
            </a:endParaRPr>
          </a:p>
          <a:p>
            <a:pPr algn="just"/>
            <a:r>
              <a:rPr lang="es-CL" sz="2400" dirty="0" smtClean="0">
                <a:latin typeface="Times New Roman" pitchFamily="18" charset="0"/>
                <a:cs typeface="Times New Roman" pitchFamily="18" charset="0"/>
              </a:rPr>
              <a:t>RD = Rendimiento del disparo en %</a:t>
            </a:r>
          </a:p>
          <a:p>
            <a:pPr algn="just"/>
            <a:r>
              <a:rPr lang="es-CL" sz="2400" dirty="0" smtClean="0">
                <a:latin typeface="Times New Roman" pitchFamily="18" charset="0"/>
                <a:cs typeface="Times New Roman" pitchFamily="18" charset="0"/>
              </a:rPr>
              <a:t>A = Avance del disparo en metros</a:t>
            </a:r>
          </a:p>
          <a:p>
            <a:pPr algn="just"/>
            <a:r>
              <a:rPr lang="es-CL" sz="2400" dirty="0" smtClean="0">
                <a:latin typeface="Times New Roman" pitchFamily="18" charset="0"/>
                <a:cs typeface="Times New Roman" pitchFamily="18" charset="0"/>
              </a:rPr>
              <a:t>H = Longitud de la perforación.</a:t>
            </a:r>
          </a:p>
          <a:p>
            <a:pPr marL="0" indent="0" algn="just">
              <a:buNone/>
            </a:pPr>
            <a:endParaRPr lang="es-CL" sz="2400" dirty="0" smtClean="0">
              <a:latin typeface="Times New Roman" pitchFamily="18" charset="0"/>
              <a:cs typeface="Times New Roman" pitchFamily="18" charset="0"/>
            </a:endParaRPr>
          </a:p>
          <a:p>
            <a:pPr algn="just"/>
            <a:r>
              <a:rPr lang="es-CL" sz="2400" dirty="0" smtClean="0">
                <a:latin typeface="Times New Roman" pitchFamily="18" charset="0"/>
                <a:cs typeface="Times New Roman" pitchFamily="18" charset="0"/>
              </a:rPr>
              <a:t>EXPLOSIVO:</a:t>
            </a:r>
          </a:p>
          <a:p>
            <a:pPr algn="just">
              <a:buFont typeface="Wingdings" pitchFamily="2" charset="2"/>
              <a:buChar char="Ø"/>
            </a:pPr>
            <a:r>
              <a:rPr lang="es-CL" sz="2400" dirty="0" smtClean="0">
                <a:latin typeface="Times New Roman" pitchFamily="18" charset="0"/>
                <a:cs typeface="Times New Roman" pitchFamily="18" charset="0"/>
              </a:rPr>
              <a:t>  Calor – Luz – Sonido</a:t>
            </a:r>
          </a:p>
          <a:p>
            <a:pPr algn="just">
              <a:buFont typeface="Wingdings" pitchFamily="2" charset="2"/>
              <a:buChar char="Ø"/>
            </a:pPr>
            <a:r>
              <a:rPr lang="es-CL" sz="2400" dirty="0" smtClean="0">
                <a:latin typeface="Times New Roman" pitchFamily="18" charset="0"/>
                <a:cs typeface="Times New Roman" pitchFamily="18" charset="0"/>
              </a:rPr>
              <a:t>Energía de Choque – Energía = </a:t>
            </a:r>
            <a:r>
              <a:rPr lang="es-CL" sz="2400" dirty="0" smtClean="0">
                <a:solidFill>
                  <a:srgbClr val="FF0000"/>
                </a:solidFill>
                <a:latin typeface="Times New Roman" pitchFamily="18" charset="0"/>
                <a:cs typeface="Times New Roman" pitchFamily="18" charset="0"/>
              </a:rPr>
              <a:t>Energía Util para la TRONADURA</a:t>
            </a:r>
            <a:r>
              <a:rPr lang="es-CL" sz="2400" dirty="0" smtClean="0">
                <a:latin typeface="Times New Roman" pitchFamily="18" charset="0"/>
                <a:cs typeface="Times New Roman" pitchFamily="18" charset="0"/>
              </a:rPr>
              <a:t>.</a:t>
            </a:r>
            <a:endParaRPr lang="es-CL" sz="2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0" y="0"/>
            <a:ext cx="9144000" cy="6858000"/>
          </a:xfrm>
        </p:spPr>
        <p:style>
          <a:lnRef idx="2">
            <a:schemeClr val="dk1"/>
          </a:lnRef>
          <a:fillRef idx="1">
            <a:schemeClr val="lt1"/>
          </a:fillRef>
          <a:effectRef idx="0">
            <a:schemeClr val="dk1"/>
          </a:effectRef>
          <a:fontRef idx="minor">
            <a:schemeClr val="dk1"/>
          </a:fontRef>
        </p:style>
        <p:txBody>
          <a:bodyPr>
            <a:normAutofit/>
          </a:bodyPr>
          <a:lstStyle/>
          <a:p>
            <a:pPr marL="0" indent="0" algn="just">
              <a:buNone/>
            </a:pPr>
            <a:r>
              <a:rPr lang="es-CL" sz="2400" u="sng" dirty="0" smtClean="0">
                <a:latin typeface="Times New Roman" pitchFamily="18" charset="0"/>
                <a:cs typeface="Times New Roman" pitchFamily="18" charset="0"/>
              </a:rPr>
              <a:t>MINIBLASTER</a:t>
            </a:r>
            <a:r>
              <a:rPr lang="es-CL" sz="2400" dirty="0" smtClean="0">
                <a:latin typeface="Times New Roman" pitchFamily="18" charset="0"/>
                <a:cs typeface="Times New Roman" pitchFamily="18" charset="0"/>
              </a:rPr>
              <a:t>: </a:t>
            </a:r>
            <a:r>
              <a:rPr lang="es-CL" sz="2400" dirty="0">
                <a:latin typeface="Times New Roman" pitchFamily="18" charset="0"/>
                <a:cs typeface="Times New Roman" pitchFamily="18" charset="0"/>
              </a:rPr>
              <a:t>Los iniciadores miniblaster son una variedad de los APD, especialmente diseñados para insertarles un detonador  tipo no eléctrico para facilitar la operación de primado. En algunos casos su colocación puede ser hecha con la misma manguera de carguío de Anfo o Emulsión.</a:t>
            </a:r>
          </a:p>
          <a:p>
            <a:pPr marL="0" indent="0" algn="just">
              <a:buNone/>
            </a:pPr>
            <a:r>
              <a:rPr lang="es-CL" sz="2400" dirty="0">
                <a:latin typeface="Times New Roman" pitchFamily="18" charset="0"/>
                <a:cs typeface="Times New Roman" pitchFamily="18" charset="0"/>
              </a:rPr>
              <a:t>Miniblaster con acoplador. Son accesorios plásticos especialmente diseñados para ajustar un booster de pentolita con explosivos tipos dinamita de distintos diámetros, lo que permite el acoplamiento rápido y permanente entre ellos para asegurar su iniciación.</a:t>
            </a:r>
          </a:p>
          <a:p>
            <a:pPr marL="0" indent="0">
              <a:buNone/>
            </a:pPr>
            <a:endParaRPr lang="es-CL" sz="2400" dirty="0"/>
          </a:p>
        </p:txBody>
      </p:sp>
      <p:pic>
        <p:nvPicPr>
          <p:cNvPr id="4" name="Picture 2" descr="C:\Users\Victor\Desktop\miniblaster 3..jpg"/>
          <p:cNvPicPr>
            <a:picLocks noChangeAspect="1" noChangeArrowheads="1"/>
          </p:cNvPicPr>
          <p:nvPr/>
        </p:nvPicPr>
        <p:blipFill>
          <a:blip r:embed="rId2" cstate="print"/>
          <a:srcRect/>
          <a:stretch>
            <a:fillRect/>
          </a:stretch>
        </p:blipFill>
        <p:spPr bwMode="auto">
          <a:xfrm>
            <a:off x="4427984" y="3501008"/>
            <a:ext cx="4716016" cy="3356992"/>
          </a:xfrm>
          <a:prstGeom prst="rect">
            <a:avLst/>
          </a:prstGeom>
        </p:spPr>
        <p:style>
          <a:lnRef idx="2">
            <a:schemeClr val="dk1"/>
          </a:lnRef>
          <a:fillRef idx="1">
            <a:schemeClr val="lt1"/>
          </a:fillRef>
          <a:effectRef idx="0">
            <a:schemeClr val="dk1"/>
          </a:effectRef>
          <a:fontRef idx="minor">
            <a:schemeClr val="dk1"/>
          </a:fontRef>
        </p:style>
      </p:pic>
      <p:pic>
        <p:nvPicPr>
          <p:cNvPr id="6" name="Picture 2" descr="C:\Users\Victor\Desktop\miiiiiiinnnnnnn.jpg"/>
          <p:cNvPicPr>
            <a:picLocks noChangeAspect="1" noChangeArrowheads="1"/>
          </p:cNvPicPr>
          <p:nvPr/>
        </p:nvPicPr>
        <p:blipFill>
          <a:blip r:embed="rId3" cstate="print"/>
          <a:srcRect/>
          <a:stretch>
            <a:fillRect/>
          </a:stretch>
        </p:blipFill>
        <p:spPr bwMode="auto">
          <a:xfrm>
            <a:off x="0" y="3501008"/>
            <a:ext cx="4427984" cy="3356992"/>
          </a:xfrm>
          <a:prstGeom prst="rect">
            <a:avLst/>
          </a:prstGeom>
        </p:spPr>
        <p:style>
          <a:lnRef idx="2">
            <a:schemeClr val="dk1"/>
          </a:lnRef>
          <a:fillRef idx="1">
            <a:schemeClr val="lt1"/>
          </a:fillRef>
          <a:effectRef idx="0">
            <a:schemeClr val="dk1"/>
          </a:effectRef>
          <a:fontRef idx="minor">
            <a:schemeClr val="dk1"/>
          </a:fontRef>
        </p:style>
      </p:pic>
    </p:spTree>
    <p:extLst>
      <p:ext uri="{BB962C8B-B14F-4D97-AF65-F5344CB8AC3E}">
        <p14:creationId xmlns:p14="http://schemas.microsoft.com/office/powerpoint/2010/main" val="63064330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CL" dirty="0"/>
          </a:p>
        </p:txBody>
      </p:sp>
      <p:pic>
        <p:nvPicPr>
          <p:cNvPr id="2050" name="Picture 2" descr="C:\Users\Victor\Desktop\Imagennnnn.png"/>
          <p:cNvPicPr>
            <a:picLocks noGrp="1" noChangeAspect="1" noChangeArrowheads="1"/>
          </p:cNvPicPr>
          <p:nvPr>
            <p:ph idx="1"/>
          </p:nvPr>
        </p:nvPicPr>
        <p:blipFill>
          <a:blip r:embed="rId2" cstate="print"/>
          <a:srcRect/>
          <a:stretch>
            <a:fillRect/>
          </a:stretch>
        </p:blipFill>
        <p:spPr bwMode="auto">
          <a:xfrm>
            <a:off x="1" y="0"/>
            <a:ext cx="9144000" cy="6858000"/>
          </a:xfrm>
          <a:prstGeom prst="rect">
            <a:avLst/>
          </a:prstGeom>
          <a:noFill/>
        </p:spPr>
      </p:pic>
    </p:spTree>
    <p:extLst>
      <p:ext uri="{BB962C8B-B14F-4D97-AF65-F5344CB8AC3E}">
        <p14:creationId xmlns:p14="http://schemas.microsoft.com/office/powerpoint/2010/main" val="394621224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0" y="0"/>
            <a:ext cx="9144000" cy="6858000"/>
          </a:xfrm>
        </p:spPr>
        <p:style>
          <a:lnRef idx="2">
            <a:schemeClr val="dk1"/>
          </a:lnRef>
          <a:fillRef idx="1">
            <a:schemeClr val="lt1"/>
          </a:fillRef>
          <a:effectRef idx="0">
            <a:schemeClr val="dk1"/>
          </a:effectRef>
          <a:fontRef idx="minor">
            <a:schemeClr val="dk1"/>
          </a:fontRef>
        </p:style>
        <p:txBody>
          <a:bodyPr>
            <a:normAutofit/>
          </a:bodyPr>
          <a:lstStyle/>
          <a:p>
            <a:pPr marL="0" indent="0" algn="just">
              <a:buNone/>
            </a:pPr>
            <a:r>
              <a:rPr lang="es-ES" sz="2400" dirty="0" smtClean="0">
                <a:solidFill>
                  <a:srgbClr val="FF0000"/>
                </a:solidFill>
                <a:latin typeface="Times New Roman" pitchFamily="18" charset="0"/>
                <a:cs typeface="Times New Roman" pitchFamily="18" charset="0"/>
              </a:rPr>
              <a:t>MATERIALES PARA TRONADURA: </a:t>
            </a:r>
            <a:r>
              <a:rPr lang="es-ES" sz="2400" dirty="0">
                <a:latin typeface="Times New Roman" pitchFamily="18" charset="0"/>
                <a:cs typeface="Times New Roman" pitchFamily="18" charset="0"/>
              </a:rPr>
              <a:t>En las operaciones de carguío y tronadura se utilizan otros elementos aparte de explosivos, como son: mechas o guías, detonadores y </a:t>
            </a:r>
            <a:r>
              <a:rPr lang="es-ES" sz="2400" dirty="0" smtClean="0">
                <a:latin typeface="Times New Roman" pitchFamily="18" charset="0"/>
                <a:cs typeface="Times New Roman" pitchFamily="18" charset="0"/>
              </a:rPr>
              <a:t>cebos.</a:t>
            </a:r>
            <a:endParaRPr lang="es-CL" sz="2400" dirty="0" smtClean="0">
              <a:latin typeface="Times New Roman" pitchFamily="18" charset="0"/>
              <a:cs typeface="Times New Roman" pitchFamily="18" charset="0"/>
            </a:endParaRPr>
          </a:p>
          <a:p>
            <a:pPr marL="0" indent="0" algn="just">
              <a:buNone/>
            </a:pPr>
            <a:r>
              <a:rPr lang="es-ES" sz="2400" u="sng" dirty="0" smtClean="0">
                <a:latin typeface="Times New Roman" pitchFamily="18" charset="0"/>
                <a:cs typeface="Times New Roman" pitchFamily="18" charset="0"/>
              </a:rPr>
              <a:t>MECHAS</a:t>
            </a:r>
            <a:r>
              <a:rPr lang="es-ES" sz="2400" dirty="0" smtClean="0">
                <a:latin typeface="Times New Roman" pitchFamily="18" charset="0"/>
                <a:cs typeface="Times New Roman" pitchFamily="18" charset="0"/>
              </a:rPr>
              <a:t>: Mechas </a:t>
            </a:r>
            <a:r>
              <a:rPr lang="es-ES" sz="2400" dirty="0">
                <a:latin typeface="Times New Roman" pitchFamily="18" charset="0"/>
                <a:cs typeface="Times New Roman" pitchFamily="18" charset="0"/>
              </a:rPr>
              <a:t>o guías para minas: Están constituidas por núcleo central o reguero de pólvora, cubierta por una o varias capas de tejido de algodón o cáñamo y de sustancias impermeabilizantes. El objeto de la mecha es llevar el fuego de una manera uniforme y continua, al detonador o a la carga explosiva. Las capas exteriores de la mecha evitan que chispas o llamas del exterior enciendan la pólvora del núcleo, por esto, el encendido de la mecha debe iniciarse por un extremo.</a:t>
            </a:r>
            <a:endParaRPr lang="es-CL" sz="2400" dirty="0">
              <a:latin typeface="Times New Roman" pitchFamily="18" charset="0"/>
              <a:cs typeface="Times New Roman" pitchFamily="18" charset="0"/>
            </a:endParaRPr>
          </a:p>
          <a:p>
            <a:pPr marL="0" indent="0">
              <a:buNone/>
            </a:pPr>
            <a:endParaRPr lang="es-CL" dirty="0"/>
          </a:p>
        </p:txBody>
      </p:sp>
      <p:pic>
        <p:nvPicPr>
          <p:cNvPr id="4" name="Picture 3" descr="C:\Users\Victor\Desktop\Mecha para minas.jpg"/>
          <p:cNvPicPr>
            <a:picLocks noChangeAspect="1" noChangeArrowheads="1"/>
          </p:cNvPicPr>
          <p:nvPr/>
        </p:nvPicPr>
        <p:blipFill>
          <a:blip r:embed="rId2" cstate="print"/>
          <a:srcRect/>
          <a:stretch>
            <a:fillRect/>
          </a:stretch>
        </p:blipFill>
        <p:spPr bwMode="auto">
          <a:xfrm>
            <a:off x="0" y="3791933"/>
            <a:ext cx="9144000" cy="3066067"/>
          </a:xfrm>
          <a:prstGeom prst="rect">
            <a:avLst/>
          </a:prstGeom>
        </p:spPr>
        <p:style>
          <a:lnRef idx="2">
            <a:schemeClr val="dk1"/>
          </a:lnRef>
          <a:fillRef idx="1">
            <a:schemeClr val="lt1"/>
          </a:fillRef>
          <a:effectRef idx="0">
            <a:schemeClr val="dk1"/>
          </a:effectRef>
          <a:fontRef idx="minor">
            <a:schemeClr val="dk1"/>
          </a:fontRef>
        </p:style>
      </p:pic>
      <p:sp>
        <p:nvSpPr>
          <p:cNvPr id="5" name="4 CuadroTexto"/>
          <p:cNvSpPr txBox="1"/>
          <p:nvPr/>
        </p:nvSpPr>
        <p:spPr>
          <a:xfrm>
            <a:off x="1691680" y="3791933"/>
            <a:ext cx="6480720" cy="369332"/>
          </a:xfrm>
          <a:prstGeom prst="rect">
            <a:avLst/>
          </a:prstGeom>
          <a:noFill/>
        </p:spPr>
        <p:txBody>
          <a:bodyPr wrap="square" rtlCol="0">
            <a:spAutoFit/>
          </a:bodyPr>
          <a:lstStyle/>
          <a:p>
            <a:r>
              <a:rPr lang="es-CL" dirty="0">
                <a:solidFill>
                  <a:srgbClr val="FF0000"/>
                </a:solidFill>
                <a:latin typeface="Times New Roman" pitchFamily="18" charset="0"/>
                <a:cs typeface="Times New Roman" pitchFamily="18" charset="0"/>
              </a:rPr>
              <a:t>MECHA. SISTEMA DE INICIACION</a:t>
            </a:r>
            <a:endParaRPr lang="es-CL" dirty="0"/>
          </a:p>
        </p:txBody>
      </p:sp>
    </p:spTree>
    <p:extLst>
      <p:ext uri="{BB962C8B-B14F-4D97-AF65-F5344CB8AC3E}">
        <p14:creationId xmlns:p14="http://schemas.microsoft.com/office/powerpoint/2010/main" val="260678786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0" y="0"/>
            <a:ext cx="9144000" cy="6858000"/>
          </a:xfrm>
        </p:spPr>
        <p:style>
          <a:lnRef idx="2">
            <a:schemeClr val="dk1"/>
          </a:lnRef>
          <a:fillRef idx="1">
            <a:schemeClr val="lt1"/>
          </a:fillRef>
          <a:effectRef idx="0">
            <a:schemeClr val="dk1"/>
          </a:effectRef>
          <a:fontRef idx="minor">
            <a:schemeClr val="dk1"/>
          </a:fontRef>
        </p:style>
        <p:txBody>
          <a:bodyPr>
            <a:normAutofit lnSpcReduction="10000"/>
          </a:bodyPr>
          <a:lstStyle/>
          <a:p>
            <a:pPr marL="0" indent="0" algn="just">
              <a:buNone/>
            </a:pPr>
            <a:r>
              <a:rPr lang="es-CL" sz="2400" u="sng" dirty="0" smtClean="0">
                <a:latin typeface="Times New Roman" pitchFamily="18" charset="0"/>
                <a:cs typeface="Times New Roman" pitchFamily="18" charset="0"/>
              </a:rPr>
              <a:t>SISTEMA A FUEGO</a:t>
            </a:r>
            <a:r>
              <a:rPr lang="es-CL" sz="2400" dirty="0" smtClean="0">
                <a:latin typeface="Times New Roman" pitchFamily="18" charset="0"/>
                <a:cs typeface="Times New Roman" pitchFamily="18" charset="0"/>
              </a:rPr>
              <a:t>: </a:t>
            </a:r>
            <a:r>
              <a:rPr lang="es-CL" sz="2400" dirty="0">
                <a:latin typeface="Times New Roman" pitchFamily="18" charset="0"/>
                <a:cs typeface="Times New Roman" pitchFamily="18" charset="0"/>
              </a:rPr>
              <a:t>Este sistema prácticamente a sido reemplazado por sistemas mas avanzados que ofrecen mayor precisión y seguridad en la operación y en el uso del sistema. Sin embargo aun es usado en pequeñas operaciones de iniciaciones, tronadura secundaria, pruebas de laboratorio donde se requiere aplicar métodos mas económicos.</a:t>
            </a:r>
          </a:p>
          <a:p>
            <a:pPr marL="0" indent="0" algn="just">
              <a:buNone/>
            </a:pPr>
            <a:r>
              <a:rPr lang="es-CL" sz="2400" u="sng" dirty="0" smtClean="0">
                <a:latin typeface="Times New Roman" pitchFamily="18" charset="0"/>
                <a:cs typeface="Times New Roman" pitchFamily="18" charset="0"/>
              </a:rPr>
              <a:t>DETONADOR A MECHA</a:t>
            </a:r>
            <a:r>
              <a:rPr lang="es-CL" sz="2400" dirty="0" smtClean="0">
                <a:latin typeface="Times New Roman" pitchFamily="18" charset="0"/>
                <a:cs typeface="Times New Roman" pitchFamily="18" charset="0"/>
              </a:rPr>
              <a:t>: </a:t>
            </a:r>
            <a:r>
              <a:rPr lang="es-CL" sz="2400" dirty="0">
                <a:latin typeface="Times New Roman" pitchFamily="18" charset="0"/>
                <a:cs typeface="Times New Roman" pitchFamily="18" charset="0"/>
              </a:rPr>
              <a:t>Consiste en una capsula de aluminio que contiene una carga explosiva, compuesta por una carga primaria, secundaria y un mixto de ignición. Los detonadores pueden ser usados para detonar cordones detonantes y/o explosivos sensible al detonador N° 8. los detonadores TEC poseen las siguientes características: carga primaria 200mg de Primtec, carga secundaria 600mg. De PETN, mixto de ignición 50mg</a:t>
            </a:r>
            <a:r>
              <a:rPr lang="es-CL" sz="2400" dirty="0" smtClean="0">
                <a:latin typeface="Times New Roman" pitchFamily="18" charset="0"/>
                <a:cs typeface="Times New Roman" pitchFamily="18" charset="0"/>
              </a:rPr>
              <a:t>.</a:t>
            </a:r>
            <a:r>
              <a:rPr lang="es-CL" sz="2400" dirty="0">
                <a:latin typeface="Times New Roman" pitchFamily="18" charset="0"/>
                <a:cs typeface="Times New Roman" pitchFamily="18" charset="0"/>
              </a:rPr>
              <a:t> La carga primaria que se inicia por la acción de la mecha lenta y la secundaria iniciada por acción de la primaria. La iniciación del detonador se lleva cabo introduciendo la mecha lenta en la parte abierta del detonador, de forma que mediante la presión de una tenacilla, se consigue asegurar el contacto de la mecha con la carga primaria, fulminato de mercurio o fulminato de plomo. La mecha de seguridad es el medio a través del cual es transmitida la flama a una velocidad continua y uniforme, para hacer estallar al detonador o a una carga explosiva. </a:t>
            </a:r>
          </a:p>
          <a:p>
            <a:pPr marL="0" indent="0" algn="just">
              <a:buNone/>
            </a:pPr>
            <a:endParaRPr lang="es-CL" sz="2400" dirty="0">
              <a:latin typeface="Times New Roman" pitchFamily="18" charset="0"/>
              <a:cs typeface="Times New Roman" pitchFamily="18" charset="0"/>
            </a:endParaRPr>
          </a:p>
          <a:p>
            <a:pPr marL="0" indent="0">
              <a:buNone/>
            </a:pPr>
            <a:endParaRPr lang="es-CL" dirty="0"/>
          </a:p>
        </p:txBody>
      </p:sp>
    </p:spTree>
    <p:extLst>
      <p:ext uri="{BB962C8B-B14F-4D97-AF65-F5344CB8AC3E}">
        <p14:creationId xmlns:p14="http://schemas.microsoft.com/office/powerpoint/2010/main" val="115561927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0" y="0"/>
            <a:ext cx="9144000" cy="6858000"/>
          </a:xfrm>
        </p:spPr>
        <p:style>
          <a:lnRef idx="2">
            <a:schemeClr val="dk1"/>
          </a:lnRef>
          <a:fillRef idx="1">
            <a:schemeClr val="lt1"/>
          </a:fillRef>
          <a:effectRef idx="0">
            <a:schemeClr val="dk1"/>
          </a:effectRef>
          <a:fontRef idx="minor">
            <a:schemeClr val="dk1"/>
          </a:fontRef>
        </p:style>
        <p:txBody>
          <a:bodyPr>
            <a:normAutofit/>
          </a:bodyPr>
          <a:lstStyle/>
          <a:p>
            <a:pPr marL="0" indent="0" algn="just">
              <a:buNone/>
            </a:pPr>
            <a:r>
              <a:rPr lang="es-CL" sz="2400" dirty="0">
                <a:latin typeface="Times New Roman" pitchFamily="18" charset="0"/>
                <a:cs typeface="Times New Roman" pitchFamily="18" charset="0"/>
              </a:rPr>
              <a:t>La mecha de seguridad, esta formada por un núcleo de pólvora negra, cubierto por varias capas de materiales plásticos e impermeabilizantes, los cuales le proporcionan protección contra la abrasión, el maltrato y la contaminación por humedad. Es obvio que cualquier manejo que destruya o dañe‚ el recubrimiento de protección o que permita que el agua u otras substancias lleguen a la pólvora, ocasionar que la mecha no cumpla con su objetivo y tenga un funcionamiento defectuoso</a:t>
            </a:r>
            <a:r>
              <a:rPr lang="es-CL" sz="2400" dirty="0" smtClean="0">
                <a:latin typeface="Times New Roman" pitchFamily="18" charset="0"/>
                <a:cs typeface="Times New Roman" pitchFamily="18" charset="0"/>
              </a:rPr>
              <a:t>.</a:t>
            </a:r>
            <a:r>
              <a:rPr lang="es-CL" sz="2400" dirty="0">
                <a:latin typeface="Times New Roman" pitchFamily="18" charset="0"/>
                <a:cs typeface="Times New Roman" pitchFamily="18" charset="0"/>
              </a:rPr>
              <a:t> </a:t>
            </a:r>
            <a:endParaRPr lang="es-CL" sz="2400" dirty="0" smtClean="0">
              <a:latin typeface="Times New Roman" pitchFamily="18" charset="0"/>
              <a:cs typeface="Times New Roman" pitchFamily="18" charset="0"/>
            </a:endParaRPr>
          </a:p>
          <a:p>
            <a:pPr marL="0" indent="0" algn="just">
              <a:buNone/>
            </a:pPr>
            <a:r>
              <a:rPr lang="es-CL" sz="2400" dirty="0" smtClean="0">
                <a:latin typeface="Times New Roman" pitchFamily="18" charset="0"/>
                <a:cs typeface="Times New Roman" pitchFamily="18" charset="0"/>
              </a:rPr>
              <a:t>Cuando </a:t>
            </a:r>
            <a:r>
              <a:rPr lang="es-CL" sz="2400" dirty="0">
                <a:latin typeface="Times New Roman" pitchFamily="18" charset="0"/>
                <a:cs typeface="Times New Roman" pitchFamily="18" charset="0"/>
              </a:rPr>
              <a:t>se inicia la mecha, emerge de ella un flamazo inicial, el cual comprueba al usuario que el núcleo de pólvora ha sido encendido y que la mecha esta ardiendo. </a:t>
            </a:r>
            <a:endParaRPr lang="es-CL" sz="2400" dirty="0" smtClean="0">
              <a:latin typeface="Times New Roman" pitchFamily="18" charset="0"/>
              <a:cs typeface="Times New Roman" pitchFamily="18" charset="0"/>
            </a:endParaRPr>
          </a:p>
          <a:p>
            <a:pPr marL="0" indent="0" algn="just">
              <a:buNone/>
            </a:pPr>
            <a:r>
              <a:rPr lang="es-CL" sz="2400" dirty="0" smtClean="0">
                <a:latin typeface="Times New Roman" pitchFamily="18" charset="0"/>
                <a:cs typeface="Times New Roman" pitchFamily="18" charset="0"/>
              </a:rPr>
              <a:t>El </a:t>
            </a:r>
            <a:r>
              <a:rPr lang="es-CL" sz="2400" dirty="0">
                <a:latin typeface="Times New Roman" pitchFamily="18" charset="0"/>
                <a:cs typeface="Times New Roman" pitchFamily="18" charset="0"/>
              </a:rPr>
              <a:t>no reconocer el flamazo inicial puede provocar incertidumbre respecto a la ignición de la pólvora y ocasionar accidentes al tratar de encender una mecha que ya fue encendida. </a:t>
            </a:r>
            <a:endParaRPr lang="es-CL" sz="2400" dirty="0" smtClean="0">
              <a:latin typeface="Times New Roman" pitchFamily="18" charset="0"/>
              <a:cs typeface="Times New Roman" pitchFamily="18" charset="0"/>
            </a:endParaRPr>
          </a:p>
          <a:p>
            <a:pPr marL="0" indent="0" algn="just">
              <a:buNone/>
            </a:pPr>
            <a:r>
              <a:rPr lang="es-CL" sz="2400" dirty="0" smtClean="0">
                <a:latin typeface="Times New Roman" pitchFamily="18" charset="0"/>
                <a:cs typeface="Times New Roman" pitchFamily="18" charset="0"/>
              </a:rPr>
              <a:t>La </a:t>
            </a:r>
            <a:r>
              <a:rPr lang="es-CL" sz="2400" dirty="0">
                <a:latin typeface="Times New Roman" pitchFamily="18" charset="0"/>
                <a:cs typeface="Times New Roman" pitchFamily="18" charset="0"/>
              </a:rPr>
              <a:t>velocidad de combustión de una mecha generalmente es de 128 a 135 segundos por metro, sin embargo se fabrican mechas de diferentes velocidades de combustión. </a:t>
            </a:r>
            <a:endParaRPr lang="es-CL" dirty="0"/>
          </a:p>
        </p:txBody>
      </p:sp>
    </p:spTree>
    <p:extLst>
      <p:ext uri="{BB962C8B-B14F-4D97-AF65-F5344CB8AC3E}">
        <p14:creationId xmlns:p14="http://schemas.microsoft.com/office/powerpoint/2010/main" val="377537208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0" y="0"/>
            <a:ext cx="9144000" cy="6858000"/>
          </a:xfrm>
        </p:spPr>
        <p:style>
          <a:lnRef idx="2">
            <a:schemeClr val="dk1"/>
          </a:lnRef>
          <a:fillRef idx="1">
            <a:schemeClr val="lt1"/>
          </a:fillRef>
          <a:effectRef idx="0">
            <a:schemeClr val="dk1"/>
          </a:effectRef>
          <a:fontRef idx="minor">
            <a:schemeClr val="dk1"/>
          </a:fontRef>
        </p:style>
        <p:txBody>
          <a:bodyPr/>
          <a:lstStyle/>
          <a:p>
            <a:pPr marL="0" indent="0">
              <a:buNone/>
            </a:pPr>
            <a:r>
              <a:rPr lang="es-CL" sz="2400" dirty="0">
                <a:latin typeface="Times New Roman" pitchFamily="18" charset="0"/>
                <a:cs typeface="Times New Roman" pitchFamily="18" charset="0"/>
              </a:rPr>
              <a:t>Los fabricantes señalan que dichas velocidades podrán tener una variación permisible del 10% en mas o menos que la determinada en la fabrica y que después de salir de ella no garantizan que se cumplan a causa de las diversas condiciones y circunstancias en las que se puede encontrar la mecha. Ante esta situación es conveniente medir con exactitud el tiempo de combustión de una muestra de cada rollo de mecha antes de usarla</a:t>
            </a:r>
          </a:p>
          <a:p>
            <a:pPr marL="0" indent="0">
              <a:buNone/>
            </a:pPr>
            <a:endParaRPr lang="es-CL" dirty="0"/>
          </a:p>
        </p:txBody>
      </p:sp>
      <p:pic>
        <p:nvPicPr>
          <p:cNvPr id="4" name="Picture 3" descr="C:\Users\Victor\Desktop\detonador de mecha.jpg"/>
          <p:cNvPicPr>
            <a:picLocks noChangeAspect="1" noChangeArrowheads="1"/>
          </p:cNvPicPr>
          <p:nvPr/>
        </p:nvPicPr>
        <p:blipFill>
          <a:blip r:embed="rId2" cstate="print"/>
          <a:srcRect/>
          <a:stretch>
            <a:fillRect/>
          </a:stretch>
        </p:blipFill>
        <p:spPr bwMode="auto">
          <a:xfrm>
            <a:off x="0" y="2636912"/>
            <a:ext cx="9144000" cy="4221088"/>
          </a:xfrm>
          <a:prstGeom prst="rect">
            <a:avLst/>
          </a:prstGeom>
        </p:spPr>
        <p:style>
          <a:lnRef idx="2">
            <a:schemeClr val="dk1"/>
          </a:lnRef>
          <a:fillRef idx="1">
            <a:schemeClr val="lt1"/>
          </a:fillRef>
          <a:effectRef idx="0">
            <a:schemeClr val="dk1"/>
          </a:effectRef>
          <a:fontRef idx="minor">
            <a:schemeClr val="dk1"/>
          </a:fontRef>
        </p:style>
      </p:pic>
    </p:spTree>
    <p:extLst>
      <p:ext uri="{BB962C8B-B14F-4D97-AF65-F5344CB8AC3E}">
        <p14:creationId xmlns:p14="http://schemas.microsoft.com/office/powerpoint/2010/main" val="243833683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0" y="0"/>
            <a:ext cx="9144000" cy="6858000"/>
          </a:xfrm>
        </p:spPr>
        <p:style>
          <a:lnRef idx="2">
            <a:schemeClr val="dk1"/>
          </a:lnRef>
          <a:fillRef idx="1">
            <a:schemeClr val="lt1"/>
          </a:fillRef>
          <a:effectRef idx="0">
            <a:schemeClr val="dk1"/>
          </a:effectRef>
          <a:fontRef idx="minor">
            <a:schemeClr val="dk1"/>
          </a:fontRef>
        </p:style>
        <p:txBody>
          <a:bodyPr>
            <a:normAutofit fontScale="92500"/>
          </a:bodyPr>
          <a:lstStyle/>
          <a:p>
            <a:pPr marL="0" indent="0" algn="just">
              <a:buNone/>
            </a:pPr>
            <a:r>
              <a:rPr lang="es-ES" sz="2400" u="sng" dirty="0" smtClean="0">
                <a:latin typeface="Times New Roman" pitchFamily="18" charset="0"/>
                <a:cs typeface="Times New Roman" pitchFamily="18" charset="0"/>
              </a:rPr>
              <a:t>FULMINANTE ELECTRICOS</a:t>
            </a:r>
            <a:r>
              <a:rPr lang="es-ES" sz="2400" dirty="0" smtClean="0">
                <a:latin typeface="Times New Roman" pitchFamily="18" charset="0"/>
                <a:cs typeface="Times New Roman" pitchFamily="18" charset="0"/>
              </a:rPr>
              <a:t>: Están constituidos </a:t>
            </a:r>
            <a:r>
              <a:rPr lang="es-ES" sz="2400" dirty="0">
                <a:latin typeface="Times New Roman" pitchFamily="18" charset="0"/>
                <a:cs typeface="Times New Roman" pitchFamily="18" charset="0"/>
              </a:rPr>
              <a:t>de un sistema para hacerlos explotar por medio de la corriente eléctrica. Dentro de la cápsula del fulminante hay dos conductores de corriente, que llevan unidos los extremos interiores por un puente de alambre de platino muy fino, o de otro metal de gran resistencia, que al hacer pasar una corriente eléctrica se pone incandescente. Este puente está colocado sobre el fulminato y se cubre con algodón - pólvora o fulminato de mercurio en </a:t>
            </a:r>
            <a:r>
              <a:rPr lang="es-ES" sz="2400" dirty="0" smtClean="0">
                <a:latin typeface="Times New Roman" pitchFamily="18" charset="0"/>
                <a:cs typeface="Times New Roman" pitchFamily="18" charset="0"/>
              </a:rPr>
              <a:t>polvo.</a:t>
            </a:r>
            <a:r>
              <a:rPr lang="es-ES" sz="2400" dirty="0">
                <a:latin typeface="Times New Roman" pitchFamily="18" charset="0"/>
                <a:cs typeface="Times New Roman" pitchFamily="18" charset="0"/>
              </a:rPr>
              <a:t> </a:t>
            </a:r>
            <a:r>
              <a:rPr lang="es-ES" sz="2400" dirty="0" smtClean="0">
                <a:latin typeface="Times New Roman" pitchFamily="18" charset="0"/>
                <a:cs typeface="Times New Roman" pitchFamily="18" charset="0"/>
              </a:rPr>
              <a:t>El </a:t>
            </a:r>
            <a:r>
              <a:rPr lang="es-ES" sz="2400" dirty="0">
                <a:latin typeface="Times New Roman" pitchFamily="18" charset="0"/>
                <a:cs typeface="Times New Roman" pitchFamily="18" charset="0"/>
              </a:rPr>
              <a:t>espacio que queda libre está cerrado con un tarugo, enseguida va colocado un material impermeable, finalmente un aglutinante, a base de azufre, el que se mantiene adherido en su sitio por las corrugaciones de la cápsula. Los conductores de cobre aislados que sobresalen de la cápsula, son de una longitud que variables de acuerdo a necesidades</a:t>
            </a:r>
            <a:r>
              <a:rPr lang="es-ES" sz="2400" dirty="0" smtClean="0">
                <a:latin typeface="Times New Roman" pitchFamily="18" charset="0"/>
                <a:cs typeface="Times New Roman" pitchFamily="18" charset="0"/>
              </a:rPr>
              <a:t>.</a:t>
            </a:r>
            <a:r>
              <a:rPr lang="es-ES" sz="2400" dirty="0">
                <a:latin typeface="Times New Roman" pitchFamily="18" charset="0"/>
                <a:cs typeface="Times New Roman" pitchFamily="18" charset="0"/>
              </a:rPr>
              <a:t> Tipos de  fulminantes  eléctricos: </a:t>
            </a:r>
            <a:endParaRPr lang="es-CL" sz="2400" dirty="0">
              <a:latin typeface="Times New Roman" pitchFamily="18" charset="0"/>
              <a:cs typeface="Times New Roman" pitchFamily="18" charset="0"/>
            </a:endParaRPr>
          </a:p>
          <a:p>
            <a:pPr marL="0" indent="0" algn="just">
              <a:buNone/>
            </a:pPr>
            <a:r>
              <a:rPr lang="es-ES" sz="2400" dirty="0" smtClean="0">
                <a:latin typeface="Times New Roman" pitchFamily="18" charset="0"/>
                <a:cs typeface="Times New Roman" pitchFamily="18" charset="0"/>
              </a:rPr>
              <a:t>INSTANTANEOS: </a:t>
            </a:r>
            <a:r>
              <a:rPr lang="es-ES" sz="2400" dirty="0">
                <a:latin typeface="Times New Roman" pitchFamily="18" charset="0"/>
                <a:cs typeface="Times New Roman" pitchFamily="18" charset="0"/>
              </a:rPr>
              <a:t>Todos los fulminantes se inician al mismo tiempo.</a:t>
            </a:r>
            <a:endParaRPr lang="es-CL" sz="2400" dirty="0">
              <a:latin typeface="Times New Roman" pitchFamily="18" charset="0"/>
              <a:cs typeface="Times New Roman" pitchFamily="18" charset="0"/>
            </a:endParaRPr>
          </a:p>
          <a:p>
            <a:pPr marL="0" indent="0" algn="just">
              <a:buNone/>
            </a:pPr>
            <a:r>
              <a:rPr lang="es-ES" sz="2400" dirty="0" smtClean="0">
                <a:latin typeface="Times New Roman" pitchFamily="18" charset="0"/>
                <a:cs typeface="Times New Roman" pitchFamily="18" charset="0"/>
              </a:rPr>
              <a:t>MILISEGUNDOS: </a:t>
            </a:r>
            <a:r>
              <a:rPr lang="es-ES" sz="2400" dirty="0">
                <a:latin typeface="Times New Roman" pitchFamily="18" charset="0"/>
                <a:cs typeface="Times New Roman" pitchFamily="18" charset="0"/>
              </a:rPr>
              <a:t>Estos fulminantes son de retardo y tienen diferencias entre números de serie, que va de los 25 milisegundos a los 750 milisegundos, de acuerdo con la procedencia de la fabricación.</a:t>
            </a:r>
            <a:endParaRPr lang="es-CL" sz="2400" dirty="0">
              <a:latin typeface="Times New Roman" pitchFamily="18" charset="0"/>
              <a:cs typeface="Times New Roman" pitchFamily="18" charset="0"/>
            </a:endParaRPr>
          </a:p>
          <a:p>
            <a:pPr marL="0" indent="0" algn="just">
              <a:buNone/>
            </a:pPr>
            <a:r>
              <a:rPr lang="es-ES" sz="2400" dirty="0" smtClean="0">
                <a:latin typeface="Times New Roman" pitchFamily="18" charset="0"/>
                <a:cs typeface="Times New Roman" pitchFamily="18" charset="0"/>
              </a:rPr>
              <a:t>ORDINARIOS DE TIEMPO: </a:t>
            </a:r>
            <a:r>
              <a:rPr lang="es-ES" sz="2400" dirty="0">
                <a:latin typeface="Times New Roman" pitchFamily="18" charset="0"/>
                <a:cs typeface="Times New Roman" pitchFamily="18" charset="0"/>
              </a:rPr>
              <a:t>Los retardos entre números de las series son aproximadamente del orden del medio segundo y vienen numerados como 0, 1, 2, 3, 4, </a:t>
            </a:r>
            <a:r>
              <a:rPr lang="es-ES" sz="2400" dirty="0" smtClean="0">
                <a:latin typeface="Times New Roman" pitchFamily="18" charset="0"/>
                <a:cs typeface="Times New Roman" pitchFamily="18" charset="0"/>
              </a:rPr>
              <a:t>5,6………</a:t>
            </a:r>
            <a:r>
              <a:rPr lang="es-ES" sz="2400" b="1" dirty="0" smtClean="0">
                <a:latin typeface="Times New Roman" pitchFamily="18" charset="0"/>
                <a:cs typeface="Times New Roman" pitchFamily="18" charset="0"/>
              </a:rPr>
              <a:t> </a:t>
            </a:r>
            <a:endParaRPr lang="es-ES" sz="2400" b="1" dirty="0">
              <a:latin typeface="Times New Roman" pitchFamily="18" charset="0"/>
              <a:cs typeface="Times New Roman" pitchFamily="18" charset="0"/>
            </a:endParaRPr>
          </a:p>
          <a:p>
            <a:pPr marL="0" indent="0" algn="just">
              <a:buNone/>
            </a:pPr>
            <a:endParaRPr lang="es-CL" sz="2400" dirty="0"/>
          </a:p>
          <a:p>
            <a:pPr marL="0" indent="0" algn="just">
              <a:buNone/>
            </a:pPr>
            <a:endParaRPr lang="es-CL" sz="2400" dirty="0">
              <a:latin typeface="Times New Roman" pitchFamily="18" charset="0"/>
              <a:cs typeface="Times New Roman" pitchFamily="18" charset="0"/>
            </a:endParaRPr>
          </a:p>
          <a:p>
            <a:endParaRPr lang="es-CL" dirty="0"/>
          </a:p>
          <a:p>
            <a:pPr marL="0" indent="0">
              <a:buNone/>
            </a:pPr>
            <a:endParaRPr lang="es-CL" dirty="0"/>
          </a:p>
        </p:txBody>
      </p:sp>
    </p:spTree>
    <p:extLst>
      <p:ext uri="{BB962C8B-B14F-4D97-AF65-F5344CB8AC3E}">
        <p14:creationId xmlns:p14="http://schemas.microsoft.com/office/powerpoint/2010/main" val="422966833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Victor\Pictures\Captura 5.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3212976"/>
          </a:xfrm>
          <a:prstGeom prst="rect">
            <a:avLst/>
          </a:prstGeom>
        </p:spPr>
        <p:style>
          <a:lnRef idx="2">
            <a:schemeClr val="dk1"/>
          </a:lnRef>
          <a:fillRef idx="1">
            <a:schemeClr val="lt1"/>
          </a:fillRef>
          <a:effectRef idx="0">
            <a:schemeClr val="dk1"/>
          </a:effectRef>
          <a:fontRef idx="minor">
            <a:schemeClr val="dk1"/>
          </a:fontRef>
        </p:style>
      </p:pic>
      <p:pic>
        <p:nvPicPr>
          <p:cNvPr id="2050" name="Picture 2" descr="C:\Users\Victor\Pictures\images8NE2YSEK.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212976"/>
            <a:ext cx="9144000" cy="3645024"/>
          </a:xfrm>
          <a:prstGeom prst="rect">
            <a:avLst/>
          </a:prstGeom>
        </p:spPr>
        <p:style>
          <a:lnRef idx="2">
            <a:schemeClr val="dk1"/>
          </a:lnRef>
          <a:fillRef idx="1">
            <a:schemeClr val="lt1"/>
          </a:fillRef>
          <a:effectRef idx="0">
            <a:schemeClr val="dk1"/>
          </a:effectRef>
          <a:fontRef idx="minor">
            <a:schemeClr val="dk1"/>
          </a:fontRef>
        </p:style>
      </p:pic>
      <p:sp>
        <p:nvSpPr>
          <p:cNvPr id="6" name="5 CuadroTexto"/>
          <p:cNvSpPr txBox="1"/>
          <p:nvPr/>
        </p:nvSpPr>
        <p:spPr>
          <a:xfrm>
            <a:off x="107504" y="6453336"/>
            <a:ext cx="5184576" cy="369332"/>
          </a:xfrm>
          <a:prstGeom prst="rect">
            <a:avLst/>
          </a:prstGeom>
          <a:noFill/>
        </p:spPr>
        <p:txBody>
          <a:bodyPr wrap="square" rtlCol="0">
            <a:spAutoFit/>
          </a:bodyPr>
          <a:lstStyle/>
          <a:p>
            <a:r>
              <a:rPr lang="es-CL" dirty="0" smtClean="0">
                <a:latin typeface="Times New Roman" pitchFamily="18" charset="0"/>
                <a:cs typeface="Times New Roman" pitchFamily="18" charset="0"/>
              </a:rPr>
              <a:t>EXPLOSORES  o  MAQUINA DE DISPARO</a:t>
            </a:r>
            <a:endParaRPr lang="es-CL" dirty="0">
              <a:latin typeface="Times New Roman" pitchFamily="18" charset="0"/>
              <a:cs typeface="Times New Roman" pitchFamily="18" charset="0"/>
            </a:endParaRPr>
          </a:p>
        </p:txBody>
      </p:sp>
    </p:spTree>
    <p:extLst>
      <p:ext uri="{BB962C8B-B14F-4D97-AF65-F5344CB8AC3E}">
        <p14:creationId xmlns:p14="http://schemas.microsoft.com/office/powerpoint/2010/main" val="370936823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2" descr="C:\Users\Victor\Desktop\Fulminante electrico.jpg"/>
          <p:cNvPicPr>
            <a:picLocks noGrp="1" noChangeAspect="1" noChangeArrowheads="1"/>
          </p:cNvPicPr>
          <p:nvPr>
            <p:ph idx="1"/>
          </p:nvPr>
        </p:nvPicPr>
        <p:blipFill>
          <a:blip r:embed="rId2" cstate="print"/>
          <a:srcRect/>
          <a:stretch>
            <a:fillRect/>
          </a:stretch>
        </p:blipFill>
        <p:spPr bwMode="auto">
          <a:xfrm>
            <a:off x="-1" y="1628800"/>
            <a:ext cx="9118221" cy="5229200"/>
          </a:xfrm>
          <a:prstGeom prst="rect">
            <a:avLst/>
          </a:prstGeom>
        </p:spPr>
        <p:style>
          <a:lnRef idx="2">
            <a:schemeClr val="dk1"/>
          </a:lnRef>
          <a:fillRef idx="1">
            <a:schemeClr val="lt1"/>
          </a:fillRef>
          <a:effectRef idx="0">
            <a:schemeClr val="dk1"/>
          </a:effectRef>
          <a:fontRef idx="minor">
            <a:schemeClr val="dk1"/>
          </a:fontRef>
        </p:style>
      </p:pic>
      <p:sp>
        <p:nvSpPr>
          <p:cNvPr id="6" name="5 CuadroTexto"/>
          <p:cNvSpPr txBox="1"/>
          <p:nvPr/>
        </p:nvSpPr>
        <p:spPr>
          <a:xfrm>
            <a:off x="7020272" y="2564904"/>
            <a:ext cx="1334148" cy="307777"/>
          </a:xfrm>
          <a:prstGeom prst="rect">
            <a:avLst/>
          </a:prstGeom>
          <a:noFill/>
        </p:spPr>
        <p:txBody>
          <a:bodyPr wrap="none" rtlCol="0">
            <a:spAutoFit/>
          </a:bodyPr>
          <a:lstStyle/>
          <a:p>
            <a:r>
              <a:rPr lang="es-CL" sz="1400" dirty="0" smtClean="0"/>
              <a:t>Cables eléctrico</a:t>
            </a:r>
            <a:endParaRPr lang="es-CL" sz="1400" dirty="0"/>
          </a:p>
        </p:txBody>
      </p:sp>
      <p:sp>
        <p:nvSpPr>
          <p:cNvPr id="7" name="6 CuadroTexto"/>
          <p:cNvSpPr txBox="1"/>
          <p:nvPr/>
        </p:nvSpPr>
        <p:spPr>
          <a:xfrm>
            <a:off x="6804248" y="2996952"/>
            <a:ext cx="2313973" cy="369332"/>
          </a:xfrm>
          <a:prstGeom prst="rect">
            <a:avLst/>
          </a:prstGeom>
          <a:noFill/>
        </p:spPr>
        <p:txBody>
          <a:bodyPr wrap="square" rtlCol="0">
            <a:spAutoFit/>
          </a:bodyPr>
          <a:lstStyle/>
          <a:p>
            <a:r>
              <a:rPr lang="es-CL" dirty="0" smtClean="0"/>
              <a:t>Goma antiestática</a:t>
            </a:r>
            <a:endParaRPr lang="es-CL" dirty="0"/>
          </a:p>
        </p:txBody>
      </p:sp>
      <p:sp>
        <p:nvSpPr>
          <p:cNvPr id="8" name="7 CuadroTexto"/>
          <p:cNvSpPr txBox="1"/>
          <p:nvPr/>
        </p:nvSpPr>
        <p:spPr>
          <a:xfrm>
            <a:off x="7020272" y="3356992"/>
            <a:ext cx="2034531" cy="584775"/>
          </a:xfrm>
          <a:prstGeom prst="rect">
            <a:avLst/>
          </a:prstGeom>
          <a:noFill/>
        </p:spPr>
        <p:txBody>
          <a:bodyPr wrap="square" rtlCol="0">
            <a:spAutoFit/>
          </a:bodyPr>
          <a:lstStyle/>
          <a:p>
            <a:r>
              <a:rPr lang="es-CL" sz="1400" dirty="0" smtClean="0"/>
              <a:t>Casquillo de Cobre o Aluminio</a:t>
            </a:r>
            <a:r>
              <a:rPr lang="es-CL" dirty="0" smtClean="0"/>
              <a:t>.</a:t>
            </a:r>
            <a:endParaRPr lang="es-CL" dirty="0"/>
          </a:p>
        </p:txBody>
      </p:sp>
      <p:sp>
        <p:nvSpPr>
          <p:cNvPr id="9" name="8 CuadroTexto"/>
          <p:cNvSpPr txBox="1"/>
          <p:nvPr/>
        </p:nvSpPr>
        <p:spPr>
          <a:xfrm>
            <a:off x="6876256" y="3861048"/>
            <a:ext cx="2204517" cy="369332"/>
          </a:xfrm>
          <a:prstGeom prst="rect">
            <a:avLst/>
          </a:prstGeom>
          <a:noFill/>
        </p:spPr>
        <p:txBody>
          <a:bodyPr wrap="square" rtlCol="0">
            <a:spAutoFit/>
          </a:bodyPr>
          <a:lstStyle/>
          <a:p>
            <a:r>
              <a:rPr lang="es-CL" dirty="0" smtClean="0"/>
              <a:t>Filamento iniciador</a:t>
            </a:r>
            <a:endParaRPr lang="es-CL" dirty="0"/>
          </a:p>
        </p:txBody>
      </p:sp>
      <p:sp>
        <p:nvSpPr>
          <p:cNvPr id="10" name="9 CuadroTexto"/>
          <p:cNvSpPr txBox="1"/>
          <p:nvPr/>
        </p:nvSpPr>
        <p:spPr>
          <a:xfrm>
            <a:off x="6876256" y="4149080"/>
            <a:ext cx="1875837" cy="369332"/>
          </a:xfrm>
          <a:prstGeom prst="rect">
            <a:avLst/>
          </a:prstGeom>
          <a:noFill/>
        </p:spPr>
        <p:txBody>
          <a:bodyPr wrap="square" rtlCol="0">
            <a:spAutoFit/>
          </a:bodyPr>
          <a:lstStyle/>
          <a:p>
            <a:r>
              <a:rPr lang="es-CL" dirty="0" smtClean="0"/>
              <a:t>Gota pirotécnica</a:t>
            </a:r>
            <a:endParaRPr lang="es-CL" dirty="0"/>
          </a:p>
        </p:txBody>
      </p:sp>
      <p:sp>
        <p:nvSpPr>
          <p:cNvPr id="11" name="10 CuadroTexto"/>
          <p:cNvSpPr txBox="1"/>
          <p:nvPr/>
        </p:nvSpPr>
        <p:spPr>
          <a:xfrm>
            <a:off x="6804248" y="4365104"/>
            <a:ext cx="1886803" cy="369332"/>
          </a:xfrm>
          <a:prstGeom prst="rect">
            <a:avLst/>
          </a:prstGeom>
          <a:noFill/>
        </p:spPr>
        <p:txBody>
          <a:bodyPr wrap="square" rtlCol="0">
            <a:spAutoFit/>
          </a:bodyPr>
          <a:lstStyle/>
          <a:p>
            <a:r>
              <a:rPr lang="es-CL" dirty="0" smtClean="0"/>
              <a:t>Cámara de aire</a:t>
            </a:r>
            <a:endParaRPr lang="es-CL" dirty="0"/>
          </a:p>
        </p:txBody>
      </p:sp>
      <p:sp>
        <p:nvSpPr>
          <p:cNvPr id="12" name="11 CuadroTexto"/>
          <p:cNvSpPr txBox="1"/>
          <p:nvPr/>
        </p:nvSpPr>
        <p:spPr>
          <a:xfrm>
            <a:off x="6876256" y="5013176"/>
            <a:ext cx="1909306" cy="369332"/>
          </a:xfrm>
          <a:prstGeom prst="rect">
            <a:avLst/>
          </a:prstGeom>
          <a:noFill/>
        </p:spPr>
        <p:txBody>
          <a:bodyPr wrap="square" rtlCol="0">
            <a:spAutoFit/>
          </a:bodyPr>
          <a:lstStyle/>
          <a:p>
            <a:r>
              <a:rPr lang="es-CL" dirty="0" smtClean="0"/>
              <a:t>Mixto pirotécnico</a:t>
            </a:r>
            <a:endParaRPr lang="es-CL" dirty="0"/>
          </a:p>
        </p:txBody>
      </p:sp>
      <p:sp>
        <p:nvSpPr>
          <p:cNvPr id="13" name="12 CuadroTexto"/>
          <p:cNvSpPr txBox="1"/>
          <p:nvPr/>
        </p:nvSpPr>
        <p:spPr>
          <a:xfrm>
            <a:off x="6804248" y="5517232"/>
            <a:ext cx="2088266" cy="369332"/>
          </a:xfrm>
          <a:prstGeom prst="rect">
            <a:avLst/>
          </a:prstGeom>
          <a:noFill/>
        </p:spPr>
        <p:txBody>
          <a:bodyPr wrap="square" rtlCol="0">
            <a:spAutoFit/>
          </a:bodyPr>
          <a:lstStyle/>
          <a:p>
            <a:r>
              <a:rPr lang="es-CL" dirty="0" smtClean="0"/>
              <a:t>Cilindros de plomo</a:t>
            </a:r>
            <a:endParaRPr lang="es-CL" dirty="0"/>
          </a:p>
        </p:txBody>
      </p:sp>
      <p:sp>
        <p:nvSpPr>
          <p:cNvPr id="14" name="13 CuadroTexto"/>
          <p:cNvSpPr txBox="1"/>
          <p:nvPr/>
        </p:nvSpPr>
        <p:spPr>
          <a:xfrm>
            <a:off x="6660232" y="5949280"/>
            <a:ext cx="1622947" cy="523220"/>
          </a:xfrm>
          <a:prstGeom prst="rect">
            <a:avLst/>
          </a:prstGeom>
          <a:noFill/>
        </p:spPr>
        <p:txBody>
          <a:bodyPr wrap="square" rtlCol="0">
            <a:spAutoFit/>
          </a:bodyPr>
          <a:lstStyle/>
          <a:p>
            <a:r>
              <a:rPr lang="es-CL" sz="1400" dirty="0" smtClean="0"/>
              <a:t>Carga primaria de</a:t>
            </a:r>
          </a:p>
          <a:p>
            <a:r>
              <a:rPr lang="es-CL" sz="1400" dirty="0" smtClean="0"/>
              <a:t> Azida de Plomo</a:t>
            </a:r>
            <a:endParaRPr lang="es-CL" sz="1400" dirty="0"/>
          </a:p>
        </p:txBody>
      </p:sp>
      <p:sp>
        <p:nvSpPr>
          <p:cNvPr id="15" name="14 CuadroTexto"/>
          <p:cNvSpPr txBox="1"/>
          <p:nvPr/>
        </p:nvSpPr>
        <p:spPr>
          <a:xfrm>
            <a:off x="6732240" y="6381328"/>
            <a:ext cx="2002667" cy="369332"/>
          </a:xfrm>
          <a:prstGeom prst="rect">
            <a:avLst/>
          </a:prstGeom>
          <a:noFill/>
        </p:spPr>
        <p:txBody>
          <a:bodyPr wrap="square" rtlCol="0">
            <a:spAutoFit/>
          </a:bodyPr>
          <a:lstStyle/>
          <a:p>
            <a:r>
              <a:rPr lang="es-CL" dirty="0" smtClean="0"/>
              <a:t>Carga secundaria</a:t>
            </a:r>
            <a:endParaRPr lang="es-CL" dirty="0"/>
          </a:p>
        </p:txBody>
      </p:sp>
      <p:sp>
        <p:nvSpPr>
          <p:cNvPr id="4" name="3 CuadroTexto"/>
          <p:cNvSpPr txBox="1"/>
          <p:nvPr/>
        </p:nvSpPr>
        <p:spPr>
          <a:xfrm>
            <a:off x="0" y="0"/>
            <a:ext cx="9144000" cy="249299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457200" indent="-457200" algn="just">
              <a:buNone/>
            </a:pPr>
            <a:r>
              <a:rPr lang="es-CL" dirty="0" smtClean="0">
                <a:latin typeface="Times New Roman" pitchFamily="18" charset="0"/>
                <a:cs typeface="Times New Roman" pitchFamily="18" charset="0"/>
              </a:rPr>
              <a:t>        </a:t>
            </a:r>
            <a:r>
              <a:rPr lang="es-CL" sz="2200" dirty="0" smtClean="0">
                <a:latin typeface="Times New Roman" pitchFamily="18" charset="0"/>
                <a:cs typeface="Times New Roman" pitchFamily="18" charset="0"/>
              </a:rPr>
              <a:t>El </a:t>
            </a:r>
            <a:r>
              <a:rPr lang="es-CL" sz="2200" dirty="0">
                <a:latin typeface="Times New Roman" pitchFamily="18" charset="0"/>
                <a:cs typeface="Times New Roman" pitchFamily="18" charset="0"/>
              </a:rPr>
              <a:t>sistema de iniciación eléctrico puede convertir un impulso eléctrico en una detonación, en </a:t>
            </a:r>
            <a:r>
              <a:rPr lang="es-CL" sz="2200" dirty="0" smtClean="0">
                <a:latin typeface="Times New Roman" pitchFamily="18" charset="0"/>
                <a:cs typeface="Times New Roman" pitchFamily="18" charset="0"/>
              </a:rPr>
              <a:t>un tiempo </a:t>
            </a:r>
            <a:r>
              <a:rPr lang="es-CL" sz="2200" dirty="0">
                <a:latin typeface="Times New Roman" pitchFamily="18" charset="0"/>
                <a:cs typeface="Times New Roman" pitchFamily="18" charset="0"/>
              </a:rPr>
              <a:t>determinado y consta de cuatro partes </a:t>
            </a:r>
            <a:r>
              <a:rPr lang="es-CL" sz="2200" dirty="0" smtClean="0">
                <a:latin typeface="Times New Roman" pitchFamily="18" charset="0"/>
                <a:cs typeface="Times New Roman" pitchFamily="18" charset="0"/>
              </a:rPr>
              <a:t>fundamentales. </a:t>
            </a:r>
            <a:r>
              <a:rPr lang="es-CL" sz="2200" b="1" dirty="0" smtClean="0">
                <a:latin typeface="Times New Roman" pitchFamily="18" charset="0"/>
                <a:cs typeface="Times New Roman" pitchFamily="18" charset="0"/>
              </a:rPr>
              <a:t>1</a:t>
            </a:r>
            <a:r>
              <a:rPr lang="es-CL" sz="2200" dirty="0" smtClean="0">
                <a:latin typeface="Times New Roman" pitchFamily="18" charset="0"/>
                <a:cs typeface="Times New Roman" pitchFamily="18" charset="0"/>
              </a:rPr>
              <a:t>. Capsula </a:t>
            </a:r>
            <a:r>
              <a:rPr lang="es-CL" sz="2200" dirty="0">
                <a:latin typeface="Times New Roman" pitchFamily="18" charset="0"/>
                <a:cs typeface="Times New Roman" pitchFamily="18" charset="0"/>
              </a:rPr>
              <a:t>de aluminio o </a:t>
            </a:r>
            <a:r>
              <a:rPr lang="es-CL" sz="2200" dirty="0" smtClean="0">
                <a:latin typeface="Times New Roman" pitchFamily="18" charset="0"/>
                <a:cs typeface="Times New Roman" pitchFamily="18" charset="0"/>
              </a:rPr>
              <a:t>cobre. </a:t>
            </a:r>
            <a:r>
              <a:rPr lang="es-CL" sz="2200" b="1" dirty="0" smtClean="0">
                <a:latin typeface="Times New Roman" pitchFamily="18" charset="0"/>
                <a:cs typeface="Times New Roman" pitchFamily="18" charset="0"/>
              </a:rPr>
              <a:t>2</a:t>
            </a:r>
            <a:r>
              <a:rPr lang="es-CL" sz="2200" dirty="0" smtClean="0">
                <a:latin typeface="Times New Roman" pitchFamily="18" charset="0"/>
                <a:cs typeface="Times New Roman" pitchFamily="18" charset="0"/>
              </a:rPr>
              <a:t>. Carga </a:t>
            </a:r>
            <a:r>
              <a:rPr lang="es-CL" sz="2200" dirty="0">
                <a:latin typeface="Times New Roman" pitchFamily="18" charset="0"/>
                <a:cs typeface="Times New Roman" pitchFamily="18" charset="0"/>
              </a:rPr>
              <a:t>explosiva compuesta por un explosivo primario y uno </a:t>
            </a:r>
            <a:r>
              <a:rPr lang="es-CL" sz="2200" dirty="0" smtClean="0">
                <a:latin typeface="Times New Roman" pitchFamily="18" charset="0"/>
                <a:cs typeface="Times New Roman" pitchFamily="18" charset="0"/>
              </a:rPr>
              <a:t>secundario. </a:t>
            </a:r>
            <a:r>
              <a:rPr lang="es-CL" sz="2200" b="1" dirty="0" smtClean="0">
                <a:latin typeface="Times New Roman" pitchFamily="18" charset="0"/>
                <a:cs typeface="Times New Roman" pitchFamily="18" charset="0"/>
              </a:rPr>
              <a:t>3</a:t>
            </a:r>
            <a:r>
              <a:rPr lang="es-CL" sz="2200" dirty="0" smtClean="0">
                <a:latin typeface="Times New Roman" pitchFamily="18" charset="0"/>
                <a:cs typeface="Times New Roman" pitchFamily="18" charset="0"/>
              </a:rPr>
              <a:t>. Elemento </a:t>
            </a:r>
            <a:r>
              <a:rPr lang="es-CL" sz="2200" dirty="0">
                <a:latin typeface="Times New Roman" pitchFamily="18" charset="0"/>
                <a:cs typeface="Times New Roman" pitchFamily="18" charset="0"/>
              </a:rPr>
              <a:t>de retardo con un tiempo de combustión </a:t>
            </a:r>
            <a:r>
              <a:rPr lang="es-CL" sz="2200" dirty="0" smtClean="0">
                <a:latin typeface="Times New Roman" pitchFamily="18" charset="0"/>
                <a:cs typeface="Times New Roman" pitchFamily="18" charset="0"/>
              </a:rPr>
              <a:t>especificado. </a:t>
            </a:r>
            <a:r>
              <a:rPr lang="es-CL" sz="2200" b="1" dirty="0" smtClean="0">
                <a:latin typeface="Times New Roman" pitchFamily="18" charset="0"/>
                <a:cs typeface="Times New Roman" pitchFamily="18" charset="0"/>
              </a:rPr>
              <a:t>4</a:t>
            </a:r>
            <a:r>
              <a:rPr lang="es-CL" sz="2200" dirty="0" smtClean="0">
                <a:latin typeface="Times New Roman" pitchFamily="18" charset="0"/>
                <a:cs typeface="Times New Roman" pitchFamily="18" charset="0"/>
              </a:rPr>
              <a:t>. Elemento </a:t>
            </a:r>
            <a:r>
              <a:rPr lang="es-CL" sz="2200" dirty="0">
                <a:latin typeface="Times New Roman" pitchFamily="18" charset="0"/>
                <a:cs typeface="Times New Roman" pitchFamily="18" charset="0"/>
              </a:rPr>
              <a:t>inflamador eléctrico-pirotécnico</a:t>
            </a:r>
          </a:p>
          <a:p>
            <a:pPr algn="just"/>
            <a:r>
              <a:rPr lang="es-CL" sz="2200" dirty="0" smtClean="0">
                <a:latin typeface="Times New Roman" pitchFamily="18" charset="0"/>
                <a:cs typeface="Times New Roman" pitchFamily="18" charset="0"/>
              </a:rPr>
              <a:t>(Resistencia de filamento:</a:t>
            </a:r>
            <a:r>
              <a:rPr lang="es-CL" sz="2400" dirty="0"/>
              <a:t> </a:t>
            </a:r>
            <a:r>
              <a:rPr lang="es-CL" dirty="0">
                <a:latin typeface="Times New Roman" pitchFamily="18" charset="0"/>
                <a:cs typeface="Times New Roman" pitchFamily="18" charset="0"/>
              </a:rPr>
              <a:t>1,15 ± 0,1 (</a:t>
            </a:r>
            <a:r>
              <a:rPr lang="es-CL" dirty="0" smtClean="0">
                <a:latin typeface="Times New Roman" pitchFamily="18" charset="0"/>
                <a:cs typeface="Times New Roman" pitchFamily="18" charset="0"/>
              </a:rPr>
              <a:t>Ω) normal.  </a:t>
            </a:r>
            <a:r>
              <a:rPr lang="es-CL" dirty="0">
                <a:latin typeface="Times New Roman" pitchFamily="18" charset="0"/>
                <a:cs typeface="Times New Roman" pitchFamily="18" charset="0"/>
              </a:rPr>
              <a:t>0,30 ± 0,05 (Ω</a:t>
            </a:r>
            <a:r>
              <a:rPr lang="es-CL" dirty="0" smtClean="0">
                <a:latin typeface="Times New Roman" pitchFamily="18" charset="0"/>
                <a:cs typeface="Times New Roman" pitchFamily="18" charset="0"/>
              </a:rPr>
              <a:t>) insensible)</a:t>
            </a:r>
            <a:endParaRPr lang="es-CL" dirty="0">
              <a:latin typeface="Times New Roman" pitchFamily="18" charset="0"/>
              <a:cs typeface="Times New Roman" pitchFamily="18" charset="0"/>
            </a:endParaRPr>
          </a:p>
        </p:txBody>
      </p:sp>
      <p:sp>
        <p:nvSpPr>
          <p:cNvPr id="5" name="4 CuadroTexto"/>
          <p:cNvSpPr txBox="1"/>
          <p:nvPr/>
        </p:nvSpPr>
        <p:spPr>
          <a:xfrm>
            <a:off x="0" y="5197842"/>
            <a:ext cx="5436096" cy="2123658"/>
          </a:xfrm>
          <a:prstGeom prst="rect">
            <a:avLst/>
          </a:prstGeom>
          <a:noFill/>
        </p:spPr>
        <p:txBody>
          <a:bodyPr wrap="square" rtlCol="0">
            <a:spAutoFit/>
          </a:bodyPr>
          <a:lstStyle/>
          <a:p>
            <a:r>
              <a:rPr lang="es-CL" sz="2200" dirty="0">
                <a:latin typeface="Times New Roman" pitchFamily="18" charset="0"/>
                <a:cs typeface="Times New Roman" pitchFamily="18" charset="0"/>
              </a:rPr>
              <a:t>Largo </a:t>
            </a:r>
            <a:r>
              <a:rPr lang="es-CL" sz="2200" dirty="0" smtClean="0">
                <a:latin typeface="Times New Roman" pitchFamily="18" charset="0"/>
                <a:cs typeface="Times New Roman" pitchFamily="18" charset="0"/>
              </a:rPr>
              <a:t>cápsula: </a:t>
            </a:r>
            <a:r>
              <a:rPr lang="es-CL" sz="2200" dirty="0">
                <a:latin typeface="Times New Roman" pitchFamily="18" charset="0"/>
                <a:cs typeface="Times New Roman" pitchFamily="18" charset="0"/>
              </a:rPr>
              <a:t>50 – 89 mm </a:t>
            </a:r>
          </a:p>
          <a:p>
            <a:r>
              <a:rPr lang="es-CL" sz="2200" dirty="0">
                <a:latin typeface="Times New Roman" pitchFamily="18" charset="0"/>
                <a:cs typeface="Times New Roman" pitchFamily="18" charset="0"/>
              </a:rPr>
              <a:t>Carga </a:t>
            </a:r>
            <a:r>
              <a:rPr lang="es-CL" sz="2200" dirty="0" smtClean="0">
                <a:latin typeface="Times New Roman" pitchFamily="18" charset="0"/>
                <a:cs typeface="Times New Roman" pitchFamily="18" charset="0"/>
              </a:rPr>
              <a:t>secundaria: </a:t>
            </a:r>
            <a:r>
              <a:rPr lang="es-CL" sz="2200" dirty="0">
                <a:latin typeface="Times New Roman" pitchFamily="18" charset="0"/>
                <a:cs typeface="Times New Roman" pitchFamily="18" charset="0"/>
              </a:rPr>
              <a:t>(PETN) 780 ± 40 mg </a:t>
            </a:r>
          </a:p>
          <a:p>
            <a:r>
              <a:rPr lang="es-CL" sz="2200" dirty="0">
                <a:latin typeface="Times New Roman" pitchFamily="18" charset="0"/>
                <a:cs typeface="Times New Roman" pitchFamily="18" charset="0"/>
              </a:rPr>
              <a:t>Carga </a:t>
            </a:r>
            <a:r>
              <a:rPr lang="es-CL" sz="2200" dirty="0" smtClean="0">
                <a:latin typeface="Times New Roman" pitchFamily="18" charset="0"/>
                <a:cs typeface="Times New Roman" pitchFamily="18" charset="0"/>
              </a:rPr>
              <a:t>primaria: Azida </a:t>
            </a:r>
            <a:r>
              <a:rPr lang="es-CL" sz="2200" dirty="0">
                <a:latin typeface="Times New Roman" pitchFamily="18" charset="0"/>
                <a:cs typeface="Times New Roman" pitchFamily="18" charset="0"/>
              </a:rPr>
              <a:t>de </a:t>
            </a:r>
            <a:r>
              <a:rPr lang="es-CL" sz="2200" dirty="0" smtClean="0">
                <a:latin typeface="Times New Roman" pitchFamily="18" charset="0"/>
                <a:cs typeface="Times New Roman" pitchFamily="18" charset="0"/>
              </a:rPr>
              <a:t>plomo 120 </a:t>
            </a:r>
            <a:r>
              <a:rPr lang="es-CL" sz="2200" dirty="0">
                <a:latin typeface="Times New Roman" pitchFamily="18" charset="0"/>
                <a:cs typeface="Times New Roman" pitchFamily="18" charset="0"/>
              </a:rPr>
              <a:t>± 20 mg.</a:t>
            </a:r>
          </a:p>
          <a:p>
            <a:r>
              <a:rPr lang="es-CL" sz="2200" dirty="0">
                <a:latin typeface="Times New Roman" pitchFamily="18" charset="0"/>
                <a:cs typeface="Times New Roman" pitchFamily="18" charset="0"/>
              </a:rPr>
              <a:t>Insensibilidad a </a:t>
            </a:r>
            <a:r>
              <a:rPr lang="es-CL" sz="2200" dirty="0" smtClean="0">
                <a:latin typeface="Times New Roman" pitchFamily="18" charset="0"/>
                <a:cs typeface="Times New Roman" pitchFamily="18" charset="0"/>
              </a:rPr>
              <a:t>impacto: </a:t>
            </a:r>
            <a:r>
              <a:rPr lang="es-CL" sz="2200" dirty="0">
                <a:latin typeface="Times New Roman" pitchFamily="18" charset="0"/>
                <a:cs typeface="Times New Roman" pitchFamily="18" charset="0"/>
              </a:rPr>
              <a:t>2 Kg a 90cm. , no detona.</a:t>
            </a:r>
          </a:p>
          <a:p>
            <a:r>
              <a:rPr lang="es-CL" sz="2200" dirty="0">
                <a:latin typeface="Times New Roman" pitchFamily="18" charset="0"/>
                <a:cs typeface="Times New Roman" pitchFamily="18" charset="0"/>
              </a:rPr>
              <a:t> </a:t>
            </a:r>
          </a:p>
        </p:txBody>
      </p:sp>
    </p:spTree>
    <p:extLst>
      <p:ext uri="{BB962C8B-B14F-4D97-AF65-F5344CB8AC3E}">
        <p14:creationId xmlns:p14="http://schemas.microsoft.com/office/powerpoint/2010/main" val="57640862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CL" dirty="0"/>
          </a:p>
        </p:txBody>
      </p:sp>
      <p:pic>
        <p:nvPicPr>
          <p:cNvPr id="154626" name="Picture 2" descr="C:\Users\Victor\Desktop\para profe\SAM_3432.JPG"/>
          <p:cNvPicPr>
            <a:picLocks noGrp="1" noChangeAspect="1" noChangeArrowheads="1"/>
          </p:cNvPicPr>
          <p:nvPr>
            <p:ph idx="1"/>
          </p:nvPr>
        </p:nvPicPr>
        <p:blipFill>
          <a:blip r:embed="rId2" cstate="print"/>
          <a:srcRect/>
          <a:stretch>
            <a:fillRect/>
          </a:stretch>
        </p:blipFill>
        <p:spPr bwMode="auto">
          <a:xfrm>
            <a:off x="-1" y="-32654"/>
            <a:ext cx="9148181" cy="4325750"/>
          </a:xfrm>
          <a:prstGeom prst="rect">
            <a:avLst/>
          </a:prstGeom>
        </p:spPr>
        <p:style>
          <a:lnRef idx="2">
            <a:schemeClr val="dk1"/>
          </a:lnRef>
          <a:fillRef idx="1">
            <a:schemeClr val="lt1"/>
          </a:fillRef>
          <a:effectRef idx="0">
            <a:schemeClr val="dk1"/>
          </a:effectRef>
          <a:fontRef idx="minor">
            <a:schemeClr val="dk1"/>
          </a:fontRef>
        </p:style>
      </p:pic>
      <p:sp>
        <p:nvSpPr>
          <p:cNvPr id="3" name="2 CuadroTexto"/>
          <p:cNvSpPr txBox="1"/>
          <p:nvPr/>
        </p:nvSpPr>
        <p:spPr>
          <a:xfrm>
            <a:off x="0" y="4293096"/>
            <a:ext cx="9144000" cy="2308324"/>
          </a:xfrm>
          <a:prstGeom prst="rect">
            <a:avLst/>
          </a:prstGeom>
          <a:noFill/>
        </p:spPr>
        <p:txBody>
          <a:bodyPr wrap="square" rtlCol="0">
            <a:spAutoFit/>
          </a:bodyPr>
          <a:lstStyle/>
          <a:p>
            <a:pPr algn="just"/>
            <a:r>
              <a:rPr lang="es-CL" sz="2400" u="sng" dirty="0" smtClean="0">
                <a:latin typeface="Times New Roman" pitchFamily="18" charset="0"/>
                <a:cs typeface="Times New Roman" pitchFamily="18" charset="0"/>
              </a:rPr>
              <a:t>DETONADOR NO ELECTRICO</a:t>
            </a:r>
            <a:r>
              <a:rPr lang="es-CL" sz="2400" dirty="0" smtClean="0">
                <a:latin typeface="Times New Roman" pitchFamily="18" charset="0"/>
                <a:cs typeface="Times New Roman" pitchFamily="18" charset="0"/>
              </a:rPr>
              <a:t>: </a:t>
            </a:r>
            <a:r>
              <a:rPr lang="es-CL" sz="2400" dirty="0">
                <a:latin typeface="Times New Roman" pitchFamily="18" charset="0"/>
                <a:cs typeface="Times New Roman" pitchFamily="18" charset="0"/>
              </a:rPr>
              <a:t>Estos sistemas se caracterizan por emitir una onda de choque de baja velocidad (</a:t>
            </a:r>
            <a:r>
              <a:rPr lang="es-CL" sz="2400" dirty="0" smtClean="0">
                <a:latin typeface="Times New Roman" pitchFamily="18" charset="0"/>
                <a:cs typeface="Times New Roman" pitchFamily="18" charset="0"/>
              </a:rPr>
              <a:t>aproximadamente </a:t>
            </a:r>
            <a:r>
              <a:rPr lang="es-CL" sz="2400" dirty="0">
                <a:latin typeface="Times New Roman" pitchFamily="18" charset="0"/>
                <a:cs typeface="Times New Roman" pitchFamily="18" charset="0"/>
              </a:rPr>
              <a:t>2000m/s) que se propaga a través de un tubo de plástico en cuyo interior contiene una película delgada de explosivo de 20mg/m, la cual es transmitida hacia el detonador. La reacción no es violenta, es relativamente silenciosa y no causa interrupción ni al explosivo ni al taco</a:t>
            </a:r>
          </a:p>
        </p:txBody>
      </p:sp>
    </p:spTree>
    <p:extLst>
      <p:ext uri="{BB962C8B-B14F-4D97-AF65-F5344CB8AC3E}">
        <p14:creationId xmlns:p14="http://schemas.microsoft.com/office/powerpoint/2010/main" val="188745396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0" y="0"/>
            <a:ext cx="9144000" cy="6858000"/>
          </a:xfrm>
        </p:spPr>
        <p:style>
          <a:lnRef idx="2">
            <a:schemeClr val="dk1"/>
          </a:lnRef>
          <a:fillRef idx="1">
            <a:schemeClr val="lt1"/>
          </a:fillRef>
          <a:effectRef idx="0">
            <a:schemeClr val="dk1"/>
          </a:effectRef>
          <a:fontRef idx="minor">
            <a:schemeClr val="dk1"/>
          </a:fontRef>
        </p:style>
        <p:txBody>
          <a:bodyPr/>
          <a:lstStyle/>
          <a:p>
            <a:pPr algn="just">
              <a:buNone/>
            </a:pPr>
            <a:r>
              <a:rPr lang="es-ES" sz="2400" b="1" dirty="0" smtClean="0">
                <a:solidFill>
                  <a:srgbClr val="FF0000"/>
                </a:solidFill>
                <a:latin typeface="Times New Roman" pitchFamily="18" charset="0"/>
                <a:cs typeface="Times New Roman" pitchFamily="18" charset="0"/>
              </a:rPr>
              <a:t>    </a:t>
            </a:r>
          </a:p>
          <a:p>
            <a:pPr algn="ctr">
              <a:buNone/>
            </a:pPr>
            <a:r>
              <a:rPr lang="es-ES" sz="2400" b="1" dirty="0" smtClean="0">
                <a:solidFill>
                  <a:srgbClr val="FF0000"/>
                </a:solidFill>
                <a:latin typeface="Times New Roman" pitchFamily="18" charset="0"/>
                <a:cs typeface="Times New Roman" pitchFamily="18" charset="0"/>
              </a:rPr>
              <a:t>¿</a:t>
            </a:r>
            <a:r>
              <a:rPr lang="es-ES" sz="2400" b="1" dirty="0">
                <a:solidFill>
                  <a:srgbClr val="FF0000"/>
                </a:solidFill>
                <a:latin typeface="Times New Roman" pitchFamily="18" charset="0"/>
                <a:cs typeface="Times New Roman" pitchFamily="18" charset="0"/>
              </a:rPr>
              <a:t>Que son los Explosivos</a:t>
            </a:r>
            <a:r>
              <a:rPr lang="es-ES" sz="2400" b="1" dirty="0" smtClean="0">
                <a:solidFill>
                  <a:srgbClr val="FF0000"/>
                </a:solidFill>
                <a:latin typeface="Times New Roman" pitchFamily="18" charset="0"/>
                <a:cs typeface="Times New Roman" pitchFamily="18" charset="0"/>
              </a:rPr>
              <a:t>?</a:t>
            </a:r>
          </a:p>
          <a:p>
            <a:pPr algn="ctr">
              <a:buNone/>
            </a:pPr>
            <a:endParaRPr lang="es-ES" sz="2400" b="1" dirty="0">
              <a:solidFill>
                <a:srgbClr val="FF0000"/>
              </a:solidFill>
              <a:latin typeface="Times New Roman" pitchFamily="18" charset="0"/>
              <a:cs typeface="Times New Roman" pitchFamily="18" charset="0"/>
            </a:endParaRPr>
          </a:p>
          <a:p>
            <a:pPr algn="just"/>
            <a:r>
              <a:rPr lang="es-ES" sz="2400" dirty="0">
                <a:latin typeface="Times New Roman" pitchFamily="18" charset="0"/>
                <a:cs typeface="Times New Roman" pitchFamily="18" charset="0"/>
              </a:rPr>
              <a:t> Son compuestos químicos o mezclas de compuestos químicos que al explotar violentamente generan grandes cantidades de gas y calor,  con consiguientes efectos de altas presiones y ondas de choque</a:t>
            </a:r>
            <a:r>
              <a:rPr lang="es-ES" sz="2400" dirty="0" smtClean="0">
                <a:latin typeface="Times New Roman" pitchFamily="18" charset="0"/>
                <a:cs typeface="Times New Roman" pitchFamily="18" charset="0"/>
              </a:rPr>
              <a:t>.</a:t>
            </a:r>
          </a:p>
          <a:p>
            <a:pPr algn="just">
              <a:buNone/>
            </a:pPr>
            <a:endParaRPr lang="es-ES" sz="2400" dirty="0">
              <a:latin typeface="Times New Roman" pitchFamily="18" charset="0"/>
              <a:cs typeface="Times New Roman" pitchFamily="18" charset="0"/>
            </a:endParaRPr>
          </a:p>
          <a:p>
            <a:pPr algn="just"/>
            <a:r>
              <a:rPr lang="es-ES" sz="2400" dirty="0">
                <a:latin typeface="Times New Roman" pitchFamily="18" charset="0"/>
                <a:cs typeface="Times New Roman" pitchFamily="18" charset="0"/>
              </a:rPr>
              <a:t>DS 132/72</a:t>
            </a:r>
            <a:r>
              <a:rPr lang="es-ES" sz="2400" i="1" dirty="0">
                <a:latin typeface="Times New Roman" pitchFamily="18" charset="0"/>
                <a:cs typeface="Times New Roman" pitchFamily="18" charset="0"/>
              </a:rPr>
              <a:t>: </a:t>
            </a:r>
            <a:r>
              <a:rPr lang="es-ES" sz="2400" dirty="0">
                <a:latin typeface="Times New Roman" pitchFamily="18" charset="0"/>
                <a:cs typeface="Times New Roman" pitchFamily="18" charset="0"/>
              </a:rPr>
              <a:t>Es toda sustancia o mezcla de sustancias químicas que por la liberación rápida de su energía, en general, produce o puede producir, dentro de cierto radio, un aumento de presión y generación de calor, llama, y ruido. También se consideran explosivos los objetos cargados con productos explosivos</a:t>
            </a:r>
            <a:r>
              <a:rPr lang="es-ES" sz="2400" dirty="0" smtClean="0">
                <a:latin typeface="Times New Roman" pitchFamily="18" charset="0"/>
                <a:cs typeface="Times New Roman" pitchFamily="18" charset="0"/>
              </a:rPr>
              <a:t>.</a:t>
            </a:r>
            <a:r>
              <a:rPr lang="es-ES" sz="2400" b="1" dirty="0">
                <a:solidFill>
                  <a:srgbClr val="FF0000"/>
                </a:solidFill>
                <a:latin typeface="Times New Roman" pitchFamily="18" charset="0"/>
                <a:cs typeface="Times New Roman" pitchFamily="18" charset="0"/>
              </a:rPr>
              <a:t> </a:t>
            </a:r>
            <a:endParaRPr lang="es-ES" sz="2400" b="1" dirty="0" smtClean="0">
              <a:solidFill>
                <a:srgbClr val="FF0000"/>
              </a:solidFill>
              <a:latin typeface="Times New Roman" pitchFamily="18" charset="0"/>
              <a:cs typeface="Times New Roman" pitchFamily="18" charset="0"/>
            </a:endParaRPr>
          </a:p>
          <a:p>
            <a:pPr algn="just"/>
            <a:endParaRPr lang="es-ES" sz="2400" dirty="0">
              <a:latin typeface="Times New Roman" pitchFamily="18" charset="0"/>
              <a:cs typeface="Times New Roman" pitchFamily="18" charset="0"/>
            </a:endParaRPr>
          </a:p>
          <a:p>
            <a:endParaRPr lang="es-CL" dirty="0"/>
          </a:p>
          <a:p>
            <a:endParaRPr lang="es-CL" dirty="0"/>
          </a:p>
        </p:txBody>
      </p:sp>
    </p:spTree>
    <p:extLst>
      <p:ext uri="{BB962C8B-B14F-4D97-AF65-F5344CB8AC3E}">
        <p14:creationId xmlns:p14="http://schemas.microsoft.com/office/powerpoint/2010/main" val="241912240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Victor\Pictures\Captura 6.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2204864"/>
          </a:xfrm>
          <a:prstGeom prst="rect">
            <a:avLst/>
          </a:prstGeom>
        </p:spPr>
        <p:style>
          <a:lnRef idx="2">
            <a:schemeClr val="dk1"/>
          </a:lnRef>
          <a:fillRef idx="1">
            <a:schemeClr val="lt1"/>
          </a:fillRef>
          <a:effectRef idx="0">
            <a:schemeClr val="dk1"/>
          </a:effectRef>
          <a:fontRef idx="minor">
            <a:schemeClr val="dk1"/>
          </a:fontRef>
        </p:style>
      </p:pic>
      <p:pic>
        <p:nvPicPr>
          <p:cNvPr id="5" name="Picture 2" descr="C:\Users\Victor\Desktop\Nonel.jpg"/>
          <p:cNvPicPr>
            <a:picLocks noChangeAspect="1" noChangeArrowheads="1"/>
          </p:cNvPicPr>
          <p:nvPr/>
        </p:nvPicPr>
        <p:blipFill>
          <a:blip r:embed="rId3" cstate="print"/>
          <a:srcRect/>
          <a:stretch>
            <a:fillRect/>
          </a:stretch>
        </p:blipFill>
        <p:spPr bwMode="auto">
          <a:xfrm>
            <a:off x="10888" y="2204864"/>
            <a:ext cx="9133112" cy="4653136"/>
          </a:xfrm>
          <a:prstGeom prst="rect">
            <a:avLst/>
          </a:prstGeom>
        </p:spPr>
        <p:style>
          <a:lnRef idx="2">
            <a:schemeClr val="dk1"/>
          </a:lnRef>
          <a:fillRef idx="1">
            <a:schemeClr val="lt1"/>
          </a:fillRef>
          <a:effectRef idx="0">
            <a:schemeClr val="dk1"/>
          </a:effectRef>
          <a:fontRef idx="minor">
            <a:schemeClr val="dk1"/>
          </a:fontRef>
        </p:style>
      </p:pic>
    </p:spTree>
    <p:extLst>
      <p:ext uri="{BB962C8B-B14F-4D97-AF65-F5344CB8AC3E}">
        <p14:creationId xmlns:p14="http://schemas.microsoft.com/office/powerpoint/2010/main" val="390774268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0" y="0"/>
            <a:ext cx="9144000" cy="6858000"/>
          </a:xfrm>
        </p:spPr>
        <p:txBody>
          <a:bodyPr>
            <a:normAutofit/>
          </a:bodyPr>
          <a:lstStyle/>
          <a:p>
            <a:pPr marL="0" indent="0" algn="just">
              <a:buNone/>
            </a:pPr>
            <a:r>
              <a:rPr lang="es-CL" sz="2400" u="sng" dirty="0" smtClean="0">
                <a:latin typeface="Times New Roman" pitchFamily="18" charset="0"/>
                <a:cs typeface="Times New Roman" pitchFamily="18" charset="0"/>
              </a:rPr>
              <a:t>CARACTERISTICAS DEL TUBO</a:t>
            </a:r>
            <a:r>
              <a:rPr lang="es-CL" sz="2400" dirty="0" smtClean="0">
                <a:latin typeface="Times New Roman" pitchFamily="18" charset="0"/>
                <a:cs typeface="Times New Roman" pitchFamily="18" charset="0"/>
              </a:rPr>
              <a:t>: A. Capsula </a:t>
            </a:r>
            <a:r>
              <a:rPr lang="es-CL" sz="2400" dirty="0">
                <a:latin typeface="Times New Roman" pitchFamily="18" charset="0"/>
                <a:cs typeface="Times New Roman" pitchFamily="18" charset="0"/>
              </a:rPr>
              <a:t>detonante de aluminio, con elemento de retardo y sello </a:t>
            </a:r>
            <a:r>
              <a:rPr lang="es-CL" sz="2400" dirty="0" smtClean="0">
                <a:latin typeface="Times New Roman" pitchFamily="18" charset="0"/>
                <a:cs typeface="Times New Roman" pitchFamily="18" charset="0"/>
              </a:rPr>
              <a:t>antiestático. B. Conector </a:t>
            </a:r>
            <a:r>
              <a:rPr lang="es-CL" sz="2400" dirty="0">
                <a:latin typeface="Times New Roman" pitchFamily="18" charset="0"/>
                <a:cs typeface="Times New Roman" pitchFamily="18" charset="0"/>
              </a:rPr>
              <a:t>plástico J, para unir el tubo de choque a una línea troncal de cordón </a:t>
            </a:r>
            <a:r>
              <a:rPr lang="es-CL" sz="2400" dirty="0" smtClean="0">
                <a:latin typeface="Times New Roman" pitchFamily="18" charset="0"/>
                <a:cs typeface="Times New Roman" pitchFamily="18" charset="0"/>
              </a:rPr>
              <a:t>detonante. C. Etiqueta </a:t>
            </a:r>
            <a:r>
              <a:rPr lang="es-CL" sz="2400" dirty="0">
                <a:latin typeface="Times New Roman" pitchFamily="18" charset="0"/>
                <a:cs typeface="Times New Roman" pitchFamily="18" charset="0"/>
              </a:rPr>
              <a:t>que indica el periodo de retardo del detonador y el tiempo nominal de detonación.</a:t>
            </a:r>
          </a:p>
          <a:p>
            <a:pPr marL="0" indent="0" algn="just">
              <a:buNone/>
            </a:pPr>
            <a:r>
              <a:rPr lang="es-CL" sz="2400" dirty="0">
                <a:latin typeface="Times New Roman" pitchFamily="18" charset="0"/>
                <a:cs typeface="Times New Roman" pitchFamily="18" charset="0"/>
              </a:rPr>
              <a:t>La tecnología del detonador no eléctrico con elemento pirotécnico esta basado en un retardo de plomo que define el tiempo preciso de cada retardo de la </a:t>
            </a:r>
            <a:r>
              <a:rPr lang="es-CL" sz="2400" dirty="0" smtClean="0">
                <a:latin typeface="Times New Roman" pitchFamily="18" charset="0"/>
                <a:cs typeface="Times New Roman" pitchFamily="18" charset="0"/>
              </a:rPr>
              <a:t>serie.</a:t>
            </a:r>
            <a:endParaRPr lang="es-CL" sz="2400" dirty="0">
              <a:latin typeface="Times New Roman" pitchFamily="18" charset="0"/>
              <a:cs typeface="Times New Roman" pitchFamily="18" charset="0"/>
            </a:endParaRPr>
          </a:p>
          <a:p>
            <a:pPr marL="0" indent="0">
              <a:buNone/>
            </a:pPr>
            <a:endParaRPr lang="es-CL" sz="2400" dirty="0"/>
          </a:p>
        </p:txBody>
      </p:sp>
      <p:pic>
        <p:nvPicPr>
          <p:cNvPr id="4" name="Picture 2" descr="C:\Users\Victor\Desktop\Fulminante no electrico.jpg"/>
          <p:cNvPicPr>
            <a:picLocks noChangeAspect="1" noChangeArrowheads="1"/>
          </p:cNvPicPr>
          <p:nvPr/>
        </p:nvPicPr>
        <p:blipFill>
          <a:blip r:embed="rId2" cstate="print"/>
          <a:srcRect/>
          <a:stretch>
            <a:fillRect/>
          </a:stretch>
        </p:blipFill>
        <p:spPr bwMode="auto">
          <a:xfrm>
            <a:off x="24328" y="3068960"/>
            <a:ext cx="9119672" cy="3789040"/>
          </a:xfrm>
          <a:prstGeom prst="rect">
            <a:avLst/>
          </a:prstGeom>
        </p:spPr>
        <p:style>
          <a:lnRef idx="2">
            <a:schemeClr val="accent1"/>
          </a:lnRef>
          <a:fillRef idx="1">
            <a:schemeClr val="lt1"/>
          </a:fillRef>
          <a:effectRef idx="0">
            <a:schemeClr val="accent1"/>
          </a:effectRef>
          <a:fontRef idx="minor">
            <a:schemeClr val="dk1"/>
          </a:fontRef>
        </p:style>
      </p:pic>
    </p:spTree>
    <p:extLst>
      <p:ext uri="{BB962C8B-B14F-4D97-AF65-F5344CB8AC3E}">
        <p14:creationId xmlns:p14="http://schemas.microsoft.com/office/powerpoint/2010/main" val="427831036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Grp="1" noChangeAspect="1" noChangeArrowheads="1"/>
          </p:cNvPicPr>
          <p:nvPr>
            <p:ph idx="1"/>
          </p:nvPr>
        </p:nvPicPr>
        <p:blipFill>
          <a:blip r:embed="rId2" cstate="print"/>
          <a:srcRect/>
          <a:stretch>
            <a:fillRect/>
          </a:stretch>
        </p:blipFill>
        <p:spPr bwMode="auto">
          <a:xfrm>
            <a:off x="7721" y="0"/>
            <a:ext cx="9136279" cy="3140968"/>
          </a:xfrm>
          <a:prstGeom prst="rect">
            <a:avLst/>
          </a:prstGeom>
          <a:ln>
            <a:headEnd/>
            <a:tailEnd/>
          </a:ln>
        </p:spPr>
        <p:style>
          <a:lnRef idx="2">
            <a:schemeClr val="dk1"/>
          </a:lnRef>
          <a:fillRef idx="1">
            <a:schemeClr val="lt1"/>
          </a:fillRef>
          <a:effectRef idx="0">
            <a:schemeClr val="dk1"/>
          </a:effectRef>
          <a:fontRef idx="minor">
            <a:schemeClr val="dk1"/>
          </a:fontRef>
        </p:style>
      </p:pic>
      <p:pic>
        <p:nvPicPr>
          <p:cNvPr id="5" name="3 Marcador de contenido"/>
          <p:cNvPicPr>
            <a:picLocks/>
          </p:cNvPicPr>
          <p:nvPr/>
        </p:nvPicPr>
        <p:blipFill>
          <a:blip r:embed="rId3" cstate="print"/>
          <a:srcRect/>
          <a:stretch>
            <a:fillRect/>
          </a:stretch>
        </p:blipFill>
        <p:spPr bwMode="auto">
          <a:xfrm>
            <a:off x="0" y="3068960"/>
            <a:ext cx="9144000" cy="3600400"/>
          </a:xfrm>
          <a:prstGeom prst="rect">
            <a:avLst/>
          </a:prstGeom>
          <a:ln>
            <a:headEnd/>
            <a:tailEnd/>
          </a:ln>
        </p:spPr>
        <p:style>
          <a:lnRef idx="2">
            <a:schemeClr val="dk1"/>
          </a:lnRef>
          <a:fillRef idx="1">
            <a:schemeClr val="lt1"/>
          </a:fillRef>
          <a:effectRef idx="0">
            <a:schemeClr val="dk1"/>
          </a:effectRef>
          <a:fontRef idx="minor">
            <a:schemeClr val="dk1"/>
          </a:fontRef>
        </p:style>
      </p:pic>
    </p:spTree>
    <p:extLst>
      <p:ext uri="{BB962C8B-B14F-4D97-AF65-F5344CB8AC3E}">
        <p14:creationId xmlns:p14="http://schemas.microsoft.com/office/powerpoint/2010/main" val="80617259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Grp="1" noChangeAspect="1" noChangeArrowheads="1"/>
          </p:cNvPicPr>
          <p:nvPr>
            <p:ph idx="1"/>
          </p:nvPr>
        </p:nvPicPr>
        <p:blipFill>
          <a:blip r:embed="rId2" cstate="print"/>
          <a:srcRect/>
          <a:stretch>
            <a:fillRect/>
          </a:stretch>
        </p:blipFill>
        <p:spPr bwMode="auto">
          <a:xfrm>
            <a:off x="-23842" y="1"/>
            <a:ext cx="9167842" cy="2276871"/>
          </a:xfrm>
          <a:prstGeom prst="rect">
            <a:avLst/>
          </a:prstGeom>
          <a:ln>
            <a:headEnd/>
            <a:tailEnd/>
          </a:ln>
        </p:spPr>
        <p:style>
          <a:lnRef idx="2">
            <a:schemeClr val="dk1"/>
          </a:lnRef>
          <a:fillRef idx="1">
            <a:schemeClr val="lt1"/>
          </a:fillRef>
          <a:effectRef idx="0">
            <a:schemeClr val="dk1"/>
          </a:effectRef>
          <a:fontRef idx="minor">
            <a:schemeClr val="dk1"/>
          </a:fontRef>
        </p:style>
      </p:pic>
      <p:pic>
        <p:nvPicPr>
          <p:cNvPr id="5" name="3 Marcador de contenido"/>
          <p:cNvPicPr>
            <a:picLocks/>
          </p:cNvPicPr>
          <p:nvPr/>
        </p:nvPicPr>
        <p:blipFill>
          <a:blip r:embed="rId3" cstate="print"/>
          <a:srcRect/>
          <a:stretch>
            <a:fillRect/>
          </a:stretch>
        </p:blipFill>
        <p:spPr bwMode="auto">
          <a:xfrm>
            <a:off x="0" y="2276872"/>
            <a:ext cx="9144000" cy="4581128"/>
          </a:xfrm>
          <a:prstGeom prst="rect">
            <a:avLst/>
          </a:prstGeom>
          <a:ln>
            <a:headEnd/>
            <a:tailEnd/>
          </a:ln>
        </p:spPr>
        <p:style>
          <a:lnRef idx="2">
            <a:schemeClr val="dk1"/>
          </a:lnRef>
          <a:fillRef idx="1">
            <a:schemeClr val="lt1"/>
          </a:fillRef>
          <a:effectRef idx="0">
            <a:schemeClr val="dk1"/>
          </a:effectRef>
          <a:fontRef idx="minor">
            <a:schemeClr val="dk1"/>
          </a:fontRef>
        </p:style>
      </p:pic>
    </p:spTree>
    <p:extLst>
      <p:ext uri="{BB962C8B-B14F-4D97-AF65-F5344CB8AC3E}">
        <p14:creationId xmlns:p14="http://schemas.microsoft.com/office/powerpoint/2010/main" val="196013064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Grp="1" noChangeAspect="1" noChangeArrowheads="1"/>
          </p:cNvPicPr>
          <p:nvPr>
            <p:ph idx="1"/>
          </p:nvPr>
        </p:nvPicPr>
        <p:blipFill>
          <a:blip r:embed="rId2" cstate="print"/>
          <a:srcRect/>
          <a:stretch>
            <a:fillRect/>
          </a:stretch>
        </p:blipFill>
        <p:spPr bwMode="auto">
          <a:xfrm>
            <a:off x="-11108" y="0"/>
            <a:ext cx="9166216" cy="6858000"/>
          </a:xfrm>
          <a:prstGeom prst="rect">
            <a:avLst/>
          </a:prstGeom>
        </p:spPr>
        <p:style>
          <a:lnRef idx="2">
            <a:schemeClr val="dk1"/>
          </a:lnRef>
          <a:fillRef idx="1">
            <a:schemeClr val="lt1"/>
          </a:fillRef>
          <a:effectRef idx="0">
            <a:schemeClr val="dk1"/>
          </a:effectRef>
          <a:fontRef idx="minor">
            <a:schemeClr val="dk1"/>
          </a:fontRef>
        </p:style>
      </p:pic>
    </p:spTree>
    <p:extLst>
      <p:ext uri="{BB962C8B-B14F-4D97-AF65-F5344CB8AC3E}">
        <p14:creationId xmlns:p14="http://schemas.microsoft.com/office/powerpoint/2010/main" val="78469003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Grp="1" noChangeAspect="1" noChangeArrowheads="1"/>
          </p:cNvPicPr>
          <p:nvPr>
            <p:ph idx="1"/>
          </p:nvPr>
        </p:nvPicPr>
        <p:blipFill>
          <a:blip r:embed="rId2" cstate="print"/>
          <a:srcRect/>
          <a:stretch>
            <a:fillRect/>
          </a:stretch>
        </p:blipFill>
        <p:spPr bwMode="auto">
          <a:xfrm>
            <a:off x="0" y="32682"/>
            <a:ext cx="9144000" cy="6873501"/>
          </a:xfrm>
          <a:prstGeom prst="rect">
            <a:avLst/>
          </a:prstGeom>
        </p:spPr>
        <p:style>
          <a:lnRef idx="2">
            <a:schemeClr val="dk1"/>
          </a:lnRef>
          <a:fillRef idx="1">
            <a:schemeClr val="lt1"/>
          </a:fillRef>
          <a:effectRef idx="0">
            <a:schemeClr val="dk1"/>
          </a:effectRef>
          <a:fontRef idx="minor">
            <a:schemeClr val="dk1"/>
          </a:fontRef>
        </p:style>
      </p:pic>
      <p:sp>
        <p:nvSpPr>
          <p:cNvPr id="2" name="1 CuadroTexto"/>
          <p:cNvSpPr txBox="1"/>
          <p:nvPr/>
        </p:nvSpPr>
        <p:spPr>
          <a:xfrm>
            <a:off x="2123728" y="692696"/>
            <a:ext cx="2520280" cy="338554"/>
          </a:xfrm>
          <a:prstGeom prst="rect">
            <a:avLst/>
          </a:prstGeom>
          <a:noFill/>
        </p:spPr>
        <p:txBody>
          <a:bodyPr wrap="square" rtlCol="0">
            <a:spAutoFit/>
          </a:bodyPr>
          <a:lstStyle/>
          <a:p>
            <a:r>
              <a:rPr lang="es-CL" sz="1600" dirty="0" smtClean="0"/>
              <a:t>o detonador eléctrico</a:t>
            </a:r>
            <a:endParaRPr lang="es-CL" sz="1600" dirty="0"/>
          </a:p>
        </p:txBody>
      </p:sp>
    </p:spTree>
    <p:extLst>
      <p:ext uri="{BB962C8B-B14F-4D97-AF65-F5344CB8AC3E}">
        <p14:creationId xmlns:p14="http://schemas.microsoft.com/office/powerpoint/2010/main" val="317972598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0" y="0"/>
            <a:ext cx="9144000" cy="6858000"/>
          </a:xfrm>
        </p:spPr>
        <p:style>
          <a:lnRef idx="2">
            <a:schemeClr val="dk1"/>
          </a:lnRef>
          <a:fillRef idx="1">
            <a:schemeClr val="lt1"/>
          </a:fillRef>
          <a:effectRef idx="0">
            <a:schemeClr val="dk1"/>
          </a:effectRef>
          <a:fontRef idx="minor">
            <a:schemeClr val="dk1"/>
          </a:fontRef>
        </p:style>
        <p:txBody>
          <a:bodyPr>
            <a:normAutofit fontScale="77500" lnSpcReduction="20000"/>
          </a:bodyPr>
          <a:lstStyle/>
          <a:p>
            <a:pPr algn="just">
              <a:buNone/>
            </a:pPr>
            <a:r>
              <a:rPr lang="es-CL" dirty="0" smtClean="0">
                <a:latin typeface="Times New Roman" pitchFamily="18" charset="0"/>
                <a:cs typeface="Times New Roman" pitchFamily="18" charset="0"/>
              </a:rPr>
              <a:t>     </a:t>
            </a:r>
            <a:r>
              <a:rPr lang="es-CL" u="sng" dirty="0" smtClean="0">
                <a:latin typeface="Times New Roman" pitchFamily="18" charset="0"/>
                <a:cs typeface="Times New Roman" pitchFamily="18" charset="0"/>
              </a:rPr>
              <a:t>VENTAJAS DEL SISTEMA</a:t>
            </a:r>
            <a:r>
              <a:rPr lang="es-CL" dirty="0" smtClean="0">
                <a:latin typeface="Times New Roman" pitchFamily="18" charset="0"/>
                <a:cs typeface="Times New Roman" pitchFamily="18" charset="0"/>
              </a:rPr>
              <a:t>.</a:t>
            </a:r>
            <a:endParaRPr lang="es-CL" dirty="0">
              <a:latin typeface="Times New Roman" pitchFamily="18" charset="0"/>
              <a:cs typeface="Times New Roman" pitchFamily="18" charset="0"/>
            </a:endParaRPr>
          </a:p>
          <a:p>
            <a:pPr algn="just">
              <a:buFontTx/>
              <a:buChar char="-"/>
            </a:pPr>
            <a:r>
              <a:rPr lang="es-CL" dirty="0">
                <a:latin typeface="Times New Roman" pitchFamily="18" charset="0"/>
                <a:cs typeface="Times New Roman" pitchFamily="18" charset="0"/>
              </a:rPr>
              <a:t>El sistema no se inicia por golpe.</a:t>
            </a:r>
          </a:p>
          <a:p>
            <a:pPr algn="just">
              <a:buFontTx/>
              <a:buChar char="-"/>
            </a:pPr>
            <a:r>
              <a:rPr lang="es-CL" dirty="0">
                <a:latin typeface="Times New Roman" pitchFamily="18" charset="0"/>
                <a:cs typeface="Times New Roman" pitchFamily="18" charset="0"/>
              </a:rPr>
              <a:t>El tubo puede sufrir estiramiento hasta 5 veces su longitud, sin perder su capacidad de iniciación.</a:t>
            </a:r>
          </a:p>
          <a:p>
            <a:pPr algn="just">
              <a:buFontTx/>
              <a:buChar char="-"/>
            </a:pPr>
            <a:r>
              <a:rPr lang="es-CL" dirty="0">
                <a:latin typeface="Times New Roman" pitchFamily="18" charset="0"/>
                <a:cs typeface="Times New Roman" pitchFamily="18" charset="0"/>
              </a:rPr>
              <a:t>No se inicia su carga explosiva al ser quemado el tubo con fuego.</a:t>
            </a:r>
          </a:p>
          <a:p>
            <a:pPr algn="just">
              <a:buFontTx/>
              <a:buChar char="-"/>
            </a:pPr>
            <a:r>
              <a:rPr lang="es-CL" dirty="0">
                <a:latin typeface="Times New Roman" pitchFamily="18" charset="0"/>
                <a:cs typeface="Times New Roman" pitchFamily="18" charset="0"/>
              </a:rPr>
              <a:t>No sufre destrucción después de haber sido iniciado.</a:t>
            </a:r>
          </a:p>
          <a:p>
            <a:pPr algn="just">
              <a:buFontTx/>
              <a:buChar char="-"/>
            </a:pPr>
            <a:r>
              <a:rPr lang="es-CL" dirty="0">
                <a:latin typeface="Times New Roman" pitchFamily="18" charset="0"/>
                <a:cs typeface="Times New Roman" pitchFamily="18" charset="0"/>
              </a:rPr>
              <a:t>No puede iniciarse accidentalmente por descargas eléctricas, corrientes estáticas, transmisiones de radio de alta frecuencia, fuego y fricción ni es afectado por las corrientes extrañas. </a:t>
            </a:r>
          </a:p>
          <a:p>
            <a:pPr algn="just">
              <a:buFontTx/>
              <a:buChar char="-"/>
            </a:pPr>
            <a:r>
              <a:rPr lang="es-CL" dirty="0">
                <a:latin typeface="Times New Roman" pitchFamily="18" charset="0"/>
                <a:cs typeface="Times New Roman" pitchFamily="18" charset="0"/>
              </a:rPr>
              <a:t>Puede sufrir nudos y quiebres bruscos, no perdiendo su característica de iniciación.</a:t>
            </a:r>
          </a:p>
          <a:p>
            <a:pPr algn="just">
              <a:buFontTx/>
              <a:buChar char="-"/>
            </a:pPr>
            <a:r>
              <a:rPr lang="es-CL" dirty="0">
                <a:latin typeface="Times New Roman" pitchFamily="18" charset="0"/>
                <a:cs typeface="Times New Roman" pitchFamily="18" charset="0"/>
              </a:rPr>
              <a:t>Aumenta la flexibilidad de diseño, permitiendo una amplia elección de intervalos de retardos para lograr resultados específicos de tronadura.</a:t>
            </a:r>
          </a:p>
          <a:p>
            <a:pPr algn="just">
              <a:buFontTx/>
              <a:buChar char="-"/>
            </a:pPr>
            <a:r>
              <a:rPr lang="es-CL" dirty="0">
                <a:latin typeface="Times New Roman" pitchFamily="18" charset="0"/>
                <a:cs typeface="Times New Roman" pitchFamily="18" charset="0"/>
              </a:rPr>
              <a:t>Se conectan en forma sencilla y rápida sin requerir de accesorios especiales</a:t>
            </a:r>
          </a:p>
          <a:p>
            <a:pPr algn="just">
              <a:buFontTx/>
              <a:buChar char="-"/>
            </a:pPr>
            <a:r>
              <a:rPr lang="es-CL" dirty="0">
                <a:latin typeface="Times New Roman" pitchFamily="18" charset="0"/>
                <a:cs typeface="Times New Roman" pitchFamily="18" charset="0"/>
              </a:rPr>
              <a:t>La señal propagada por el interior del tubo es silenciosa.</a:t>
            </a:r>
          </a:p>
          <a:p>
            <a:pPr algn="just">
              <a:buFontTx/>
              <a:buChar char="-"/>
            </a:pPr>
            <a:r>
              <a:rPr lang="es-CL" dirty="0">
                <a:latin typeface="Times New Roman" pitchFamily="18" charset="0"/>
                <a:cs typeface="Times New Roman" pitchFamily="18" charset="0"/>
              </a:rPr>
              <a:t>Permite lograr diagramas muy flexibles.</a:t>
            </a:r>
            <a:endParaRPr lang="es-CL" dirty="0"/>
          </a:p>
          <a:p>
            <a:pPr marL="0" indent="0">
              <a:buNone/>
            </a:pPr>
            <a:endParaRPr lang="es-CL" dirty="0"/>
          </a:p>
        </p:txBody>
      </p:sp>
    </p:spTree>
    <p:extLst>
      <p:ext uri="{BB962C8B-B14F-4D97-AF65-F5344CB8AC3E}">
        <p14:creationId xmlns:p14="http://schemas.microsoft.com/office/powerpoint/2010/main" val="422358319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0" y="0"/>
            <a:ext cx="9144000" cy="6858000"/>
          </a:xfrm>
        </p:spPr>
        <p:style>
          <a:lnRef idx="2">
            <a:schemeClr val="dk1"/>
          </a:lnRef>
          <a:fillRef idx="1">
            <a:schemeClr val="lt1"/>
          </a:fillRef>
          <a:effectRef idx="0">
            <a:schemeClr val="dk1"/>
          </a:effectRef>
          <a:fontRef idx="minor">
            <a:schemeClr val="dk1"/>
          </a:fontRef>
        </p:style>
        <p:txBody>
          <a:bodyPr>
            <a:normAutofit fontScale="85000" lnSpcReduction="10000"/>
          </a:bodyPr>
          <a:lstStyle/>
          <a:p>
            <a:pPr algn="just">
              <a:buNone/>
            </a:pPr>
            <a:r>
              <a:rPr lang="es-CL" dirty="0" smtClean="0">
                <a:latin typeface="Times New Roman" pitchFamily="18" charset="0"/>
                <a:cs typeface="Times New Roman" pitchFamily="18" charset="0"/>
              </a:rPr>
              <a:t>     </a:t>
            </a:r>
            <a:r>
              <a:rPr lang="es-CL" u="sng" dirty="0" smtClean="0">
                <a:latin typeface="Times New Roman" pitchFamily="18" charset="0"/>
                <a:cs typeface="Times New Roman" pitchFamily="18" charset="0"/>
              </a:rPr>
              <a:t>DESVENTAJAS</a:t>
            </a:r>
            <a:r>
              <a:rPr lang="es-CL" dirty="0" smtClean="0">
                <a:latin typeface="Times New Roman" pitchFamily="18" charset="0"/>
                <a:cs typeface="Times New Roman" pitchFamily="18" charset="0"/>
              </a:rPr>
              <a:t>.</a:t>
            </a:r>
            <a:endParaRPr lang="es-CL" dirty="0">
              <a:latin typeface="Times New Roman" pitchFamily="18" charset="0"/>
              <a:cs typeface="Times New Roman" pitchFamily="18" charset="0"/>
            </a:endParaRPr>
          </a:p>
          <a:p>
            <a:pPr marL="457200" indent="-457200" algn="just">
              <a:buFont typeface="+mj-lt"/>
              <a:buAutoNum type="alphaLcPeriod"/>
            </a:pPr>
            <a:r>
              <a:rPr lang="es-CL" dirty="0">
                <a:latin typeface="Times New Roman" pitchFamily="18" charset="0"/>
                <a:cs typeface="Times New Roman" pitchFamily="18" charset="0"/>
              </a:rPr>
              <a:t>Puede llegar a cortase producto de detritus de tacos de mala calidad.</a:t>
            </a:r>
          </a:p>
          <a:p>
            <a:pPr marL="457200" indent="-457200" algn="just">
              <a:buFont typeface="+mj-lt"/>
              <a:buAutoNum type="alphaLcPeriod"/>
            </a:pPr>
            <a:r>
              <a:rPr lang="es-CL" dirty="0">
                <a:latin typeface="Times New Roman" pitchFamily="18" charset="0"/>
                <a:cs typeface="Times New Roman" pitchFamily="18" charset="0"/>
              </a:rPr>
              <a:t>Existe probabilidad de corte de iniciación cuando se emplea en combinación con cordón detonante no apropiado.</a:t>
            </a:r>
          </a:p>
          <a:p>
            <a:pPr marL="457200" indent="-457200" algn="just">
              <a:buFont typeface="+mj-lt"/>
              <a:buAutoNum type="alphaLcPeriod"/>
            </a:pPr>
            <a:r>
              <a:rPr lang="es-CL" dirty="0">
                <a:latin typeface="Times New Roman" pitchFamily="18" charset="0"/>
                <a:cs typeface="Times New Roman" pitchFamily="18" charset="0"/>
              </a:rPr>
              <a:t>Al ser iniciado el tubo con un detonador, este debe ser de baja potencia de lo contrario podría cortar el tubo sin ser iniciado.</a:t>
            </a:r>
          </a:p>
          <a:p>
            <a:pPr marL="457200" indent="-457200" algn="just">
              <a:buNone/>
            </a:pPr>
            <a:r>
              <a:rPr lang="es-CL" dirty="0">
                <a:latin typeface="Times New Roman" pitchFamily="18" charset="0"/>
                <a:cs typeface="Times New Roman" pitchFamily="18" charset="0"/>
              </a:rPr>
              <a:t>      </a:t>
            </a:r>
            <a:r>
              <a:rPr lang="es-CL" u="sng" dirty="0" smtClean="0">
                <a:latin typeface="Times New Roman" pitchFamily="18" charset="0"/>
                <a:cs typeface="Times New Roman" pitchFamily="18" charset="0"/>
              </a:rPr>
              <a:t>APLICACIONES</a:t>
            </a:r>
            <a:r>
              <a:rPr lang="es-CL" dirty="0" smtClean="0">
                <a:latin typeface="Times New Roman" pitchFamily="18" charset="0"/>
                <a:cs typeface="Times New Roman" pitchFamily="18" charset="0"/>
              </a:rPr>
              <a:t>. </a:t>
            </a:r>
            <a:endParaRPr lang="es-CL" dirty="0">
              <a:latin typeface="Times New Roman" pitchFamily="18" charset="0"/>
              <a:cs typeface="Times New Roman" pitchFamily="18" charset="0"/>
            </a:endParaRPr>
          </a:p>
          <a:p>
            <a:pPr marL="457200" indent="-457200" algn="just"/>
            <a:r>
              <a:rPr lang="es-CL" dirty="0">
                <a:latin typeface="Times New Roman" pitchFamily="18" charset="0"/>
                <a:cs typeface="Times New Roman" pitchFamily="18" charset="0"/>
              </a:rPr>
              <a:t> Para uso en minería cielo abierto, subterránea y obras civiles.</a:t>
            </a:r>
          </a:p>
          <a:p>
            <a:pPr marL="457200" indent="-457200" algn="just"/>
            <a:r>
              <a:rPr lang="es-CL" dirty="0">
                <a:latin typeface="Times New Roman" pitchFamily="18" charset="0"/>
                <a:cs typeface="Times New Roman" pitchFamily="18" charset="0"/>
              </a:rPr>
              <a:t> Para iniciar explosivos del tipo dinamita, emulsiones de pequeño diámetro y pentolitas APD.</a:t>
            </a:r>
          </a:p>
          <a:p>
            <a:pPr marL="457200" indent="-457200" algn="just"/>
            <a:r>
              <a:rPr lang="es-CL" dirty="0">
                <a:latin typeface="Times New Roman" pitchFamily="18" charset="0"/>
                <a:cs typeface="Times New Roman" pitchFamily="18" charset="0"/>
              </a:rPr>
              <a:t> Los detonadores no eléctricos de la serie milisegundos (MS) son utilizados en tronadura de banqueo en minería a cielo abierto y en tronaduras de desarrollos horizontales, verticales </a:t>
            </a:r>
            <a:r>
              <a:rPr lang="es-CL" dirty="0" smtClean="0">
                <a:latin typeface="Times New Roman" pitchFamily="18" charset="0"/>
                <a:cs typeface="Times New Roman" pitchFamily="18" charset="0"/>
              </a:rPr>
              <a:t> </a:t>
            </a:r>
            <a:r>
              <a:rPr lang="es-CL" dirty="0">
                <a:latin typeface="Times New Roman" pitchFamily="18" charset="0"/>
                <a:cs typeface="Times New Roman" pitchFamily="18" charset="0"/>
              </a:rPr>
              <a:t>inclinados y producción en minería subterránea.</a:t>
            </a:r>
          </a:p>
          <a:p>
            <a:pPr marL="0" indent="0">
              <a:buNone/>
            </a:pPr>
            <a:endParaRPr lang="es-CL" dirty="0"/>
          </a:p>
        </p:txBody>
      </p:sp>
    </p:spTree>
    <p:extLst>
      <p:ext uri="{BB962C8B-B14F-4D97-AF65-F5344CB8AC3E}">
        <p14:creationId xmlns:p14="http://schemas.microsoft.com/office/powerpoint/2010/main" val="51242744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0" y="0"/>
            <a:ext cx="9144000" cy="6858000"/>
          </a:xfrm>
        </p:spPr>
        <p:style>
          <a:lnRef idx="2">
            <a:schemeClr val="dk1"/>
          </a:lnRef>
          <a:fillRef idx="1">
            <a:schemeClr val="lt1"/>
          </a:fillRef>
          <a:effectRef idx="0">
            <a:schemeClr val="dk1"/>
          </a:effectRef>
          <a:fontRef idx="minor">
            <a:schemeClr val="dk1"/>
          </a:fontRef>
        </p:style>
        <p:txBody>
          <a:bodyPr>
            <a:normAutofit/>
          </a:bodyPr>
          <a:lstStyle/>
          <a:p>
            <a:pPr marL="0" indent="0">
              <a:buNone/>
            </a:pPr>
            <a:r>
              <a:rPr lang="es-CL" sz="2400" u="sng" dirty="0" smtClean="0">
                <a:solidFill>
                  <a:srgbClr val="FF0000"/>
                </a:solidFill>
                <a:latin typeface="Times New Roman" pitchFamily="18" charset="0"/>
                <a:cs typeface="Times New Roman" pitchFamily="18" charset="0"/>
              </a:rPr>
              <a:t>DETONADORES ELECTRONICOS</a:t>
            </a:r>
            <a:r>
              <a:rPr lang="es-CL" sz="2400" dirty="0" smtClean="0">
                <a:latin typeface="Times New Roman" pitchFamily="18" charset="0"/>
                <a:cs typeface="Times New Roman" pitchFamily="18" charset="0"/>
              </a:rPr>
              <a:t>: Este </a:t>
            </a:r>
            <a:r>
              <a:rPr lang="es-CL" sz="2400" dirty="0">
                <a:latin typeface="Times New Roman" pitchFamily="18" charset="0"/>
                <a:cs typeface="Times New Roman" pitchFamily="18" charset="0"/>
              </a:rPr>
              <a:t>tipo de detonadores están constituidos, por una cápsula metálica de aluminio cerrada por un extremo, encontrándose en su interior un condensador, un chip, un inflamador, un explosivo iniciador o primario y un explosivo base o secundario.</a:t>
            </a:r>
            <a:br>
              <a:rPr lang="es-CL" sz="2400" dirty="0">
                <a:latin typeface="Times New Roman" pitchFamily="18" charset="0"/>
                <a:cs typeface="Times New Roman" pitchFamily="18" charset="0"/>
              </a:rPr>
            </a:br>
            <a:r>
              <a:rPr lang="es-CL" sz="2400" dirty="0">
                <a:latin typeface="Times New Roman" pitchFamily="18" charset="0"/>
                <a:cs typeface="Times New Roman" pitchFamily="18" charset="0"/>
              </a:rPr>
              <a:t>Estos detonadores tienen como principal características su seguridad y su precisión. Los detonadores se activan instantes antes de la detonación y requieren una corriente codificada para su iniciación.</a:t>
            </a:r>
            <a:br>
              <a:rPr lang="es-CL" sz="2400" dirty="0">
                <a:latin typeface="Times New Roman" pitchFamily="18" charset="0"/>
                <a:cs typeface="Times New Roman" pitchFamily="18" charset="0"/>
              </a:rPr>
            </a:br>
            <a:r>
              <a:rPr lang="es-CL" sz="2400" dirty="0">
                <a:latin typeface="Times New Roman" pitchFamily="18" charset="0"/>
                <a:cs typeface="Times New Roman" pitchFamily="18" charset="0"/>
              </a:rPr>
              <a:t>Se pueden programar don un tiempo de retardo de 1 à 14000 ms. en intervalos de 1 ms. Las pegas están limitadas a 1.500 detonadores por disparo, con posibilidad de ampliación a 3000 acoplando una segunda consola de tiro.</a:t>
            </a:r>
            <a:br>
              <a:rPr lang="es-CL" sz="2400" dirty="0">
                <a:latin typeface="Times New Roman" pitchFamily="18" charset="0"/>
                <a:cs typeface="Times New Roman" pitchFamily="18" charset="0"/>
              </a:rPr>
            </a:br>
            <a:r>
              <a:rPr lang="es-CL" sz="2400" dirty="0">
                <a:latin typeface="Times New Roman" pitchFamily="18" charset="0"/>
                <a:cs typeface="Times New Roman" pitchFamily="18" charset="0"/>
              </a:rPr>
              <a:t>Con este tipo de detonadores no existen los conectores ya que el retardo de cada barreno viene determinado por su detonador.</a:t>
            </a:r>
            <a:br>
              <a:rPr lang="es-CL" sz="2400" dirty="0">
                <a:latin typeface="Times New Roman" pitchFamily="18" charset="0"/>
                <a:cs typeface="Times New Roman" pitchFamily="18" charset="0"/>
              </a:rPr>
            </a:br>
            <a:r>
              <a:rPr lang="es-CL" sz="2400" dirty="0">
                <a:latin typeface="Times New Roman" pitchFamily="18" charset="0"/>
                <a:cs typeface="Times New Roman" pitchFamily="18" charset="0"/>
              </a:rPr>
              <a:t>Existe una comunicación bidireccional entre detonadores y consolas de disparo y programación a través de un conductor de cobre de diámetro 7/10 mm de alta resistencia a la abrasión.</a:t>
            </a:r>
          </a:p>
        </p:txBody>
      </p:sp>
    </p:spTree>
    <p:extLst>
      <p:ext uri="{BB962C8B-B14F-4D97-AF65-F5344CB8AC3E}">
        <p14:creationId xmlns:p14="http://schemas.microsoft.com/office/powerpoint/2010/main" val="381726536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Victor\Pictures\Detonacion%2016.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949280"/>
          </a:xfrm>
          <a:prstGeom prst="rect">
            <a:avLst/>
          </a:prstGeom>
          <a:extLst/>
        </p:spPr>
        <p:style>
          <a:lnRef idx="2">
            <a:schemeClr val="dk1"/>
          </a:lnRef>
          <a:fillRef idx="1">
            <a:schemeClr val="lt1"/>
          </a:fillRef>
          <a:effectRef idx="0">
            <a:schemeClr val="dk1"/>
          </a:effectRef>
          <a:fontRef idx="minor">
            <a:schemeClr val="dk1"/>
          </a:fontRef>
        </p:style>
      </p:pic>
      <p:sp>
        <p:nvSpPr>
          <p:cNvPr id="7" name="6 CuadroTexto"/>
          <p:cNvSpPr txBox="1"/>
          <p:nvPr/>
        </p:nvSpPr>
        <p:spPr>
          <a:xfrm>
            <a:off x="0" y="5949280"/>
            <a:ext cx="9144000" cy="400110"/>
          </a:xfrm>
          <a:prstGeom prst="rect">
            <a:avLst/>
          </a:prstGeom>
          <a:noFill/>
        </p:spPr>
        <p:txBody>
          <a:bodyPr wrap="square" rtlCol="0">
            <a:spAutoFit/>
          </a:bodyPr>
          <a:lstStyle/>
          <a:p>
            <a:r>
              <a:rPr lang="es-CL" sz="2000" dirty="0" smtClean="0">
                <a:latin typeface="Times New Roman" pitchFamily="18" charset="0"/>
                <a:cs typeface="Times New Roman" pitchFamily="18" charset="0"/>
              </a:rPr>
              <a:t>EXPLOSOR: CONSOLA DE DISPARO PARA  TRONADURAS ELECTRONICAS </a:t>
            </a:r>
            <a:endParaRPr lang="es-CL" sz="2000" dirty="0">
              <a:latin typeface="Times New Roman" pitchFamily="18" charset="0"/>
              <a:cs typeface="Times New Roman" pitchFamily="18" charset="0"/>
            </a:endParaRPr>
          </a:p>
        </p:txBody>
      </p:sp>
    </p:spTree>
    <p:extLst>
      <p:ext uri="{BB962C8B-B14F-4D97-AF65-F5344CB8AC3E}">
        <p14:creationId xmlns:p14="http://schemas.microsoft.com/office/powerpoint/2010/main" val="22641522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714348" y="214290"/>
            <a:ext cx="7358114" cy="4524315"/>
          </a:xfrm>
          <a:prstGeom prst="rect">
            <a:avLst/>
          </a:prstGeom>
        </p:spPr>
        <p:txBody>
          <a:bodyPr wrap="square">
            <a:spAutoFit/>
          </a:bodyPr>
          <a:lstStyle/>
          <a:p>
            <a:pPr algn="just"/>
            <a:r>
              <a:rPr lang="es-ES" sz="2400" i="1" u="sng" dirty="0" smtClean="0">
                <a:latin typeface="Times New Roman" pitchFamily="18" charset="0"/>
                <a:cs typeface="Times New Roman" pitchFamily="18" charset="0"/>
              </a:rPr>
              <a:t>Explosivo</a:t>
            </a:r>
            <a:r>
              <a:rPr lang="es-ES" sz="2400" b="1" i="1" dirty="0" smtClean="0">
                <a:latin typeface="Times New Roman" pitchFamily="18" charset="0"/>
                <a:cs typeface="Times New Roman" pitchFamily="18" charset="0"/>
              </a:rPr>
              <a:t>:</a:t>
            </a:r>
            <a:r>
              <a:rPr lang="es-ES" sz="2400" dirty="0" smtClean="0">
                <a:latin typeface="Times New Roman" pitchFamily="18" charset="0"/>
                <a:cs typeface="Times New Roman" pitchFamily="18" charset="0"/>
              </a:rPr>
              <a:t> Es una mezcla de sustancias químicas que cuya rápida descomposición debido a la combustión, produce un gran volumen de gas, a gran temperatura. </a:t>
            </a:r>
          </a:p>
          <a:p>
            <a:pPr algn="just"/>
            <a:endParaRPr lang="es-ES" sz="2400" dirty="0" smtClean="0">
              <a:latin typeface="Times New Roman" pitchFamily="18" charset="0"/>
              <a:cs typeface="Times New Roman" pitchFamily="18" charset="0"/>
            </a:endParaRPr>
          </a:p>
          <a:p>
            <a:pPr algn="just"/>
            <a:r>
              <a:rPr lang="es-ES" sz="2400" dirty="0" smtClean="0">
                <a:latin typeface="Times New Roman" pitchFamily="18" charset="0"/>
                <a:cs typeface="Times New Roman" pitchFamily="18" charset="0"/>
              </a:rPr>
              <a:t>Los explosivos pueden emplearse colocando la carga en un espacio perfectamente cerrado; al provocarse la explosión, la fuerza expansiva del gas origina una fuerte presión que, venciendo la elasticidad, cohesión y peso de la roca, la quebranta y separa del resto.</a:t>
            </a:r>
          </a:p>
          <a:p>
            <a:pPr algn="just"/>
            <a:endParaRPr lang="es-ES" sz="2400" dirty="0" smtClean="0">
              <a:latin typeface="Times New Roman" pitchFamily="18" charset="0"/>
              <a:cs typeface="Times New Roman" pitchFamily="18" charset="0"/>
            </a:endParaRPr>
          </a:p>
          <a:p>
            <a:pPr algn="just"/>
            <a:r>
              <a:rPr lang="es-ES" sz="2400" dirty="0" smtClean="0">
                <a:latin typeface="Times New Roman" pitchFamily="18" charset="0"/>
                <a:cs typeface="Times New Roman" pitchFamily="18" charset="0"/>
              </a:rPr>
              <a:t> En esta forma se utilizan los explosivos de cualquier tipo, rápidos o lentos.</a:t>
            </a:r>
            <a:endParaRPr lang="es-CL" sz="2400" dirty="0">
              <a:latin typeface="Times New Roman" pitchFamily="18" charset="0"/>
              <a:cs typeface="Times New Roman" pitchFamily="18" charset="0"/>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0" y="0"/>
            <a:ext cx="9144000" cy="6858000"/>
          </a:xfrm>
        </p:spPr>
        <p:txBody>
          <a:bodyPr/>
          <a:lstStyle/>
          <a:p>
            <a:pPr marL="0" indent="0">
              <a:buNone/>
            </a:pPr>
            <a:endParaRPr lang="es-CL" dirty="0"/>
          </a:p>
        </p:txBody>
      </p:sp>
      <p:pic>
        <p:nvPicPr>
          <p:cNvPr id="4098" name="Picture 2" descr="C:\Users\Victor\Pictures\5-311e3190e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235"/>
            <a:ext cx="9144000" cy="68632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994221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Victor\Pictures\6-4b65ddb0de.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0488" y="0"/>
            <a:ext cx="9174488" cy="68933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609260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Victor\Pictures\7-abd2f88b3b.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9176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630419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Victor\Pictures\8-cbf682e885.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12824"/>
            <a:ext cx="9144000" cy="6870824"/>
          </a:xfrm>
          <a:prstGeom prst="rect">
            <a:avLst/>
          </a:prstGeom>
        </p:spPr>
        <p:style>
          <a:lnRef idx="2">
            <a:schemeClr val="dk1"/>
          </a:lnRef>
          <a:fillRef idx="1">
            <a:schemeClr val="lt1"/>
          </a:fillRef>
          <a:effectRef idx="0">
            <a:schemeClr val="dk1"/>
          </a:effectRef>
          <a:fontRef idx="minor">
            <a:schemeClr val="dk1"/>
          </a:fontRef>
        </p:style>
      </p:pic>
    </p:spTree>
    <p:extLst>
      <p:ext uri="{BB962C8B-B14F-4D97-AF65-F5344CB8AC3E}">
        <p14:creationId xmlns:p14="http://schemas.microsoft.com/office/powerpoint/2010/main" val="112744619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0" y="0"/>
            <a:ext cx="9144000" cy="7029400"/>
          </a:xfrm>
        </p:spPr>
        <p:style>
          <a:lnRef idx="2">
            <a:schemeClr val="accent1"/>
          </a:lnRef>
          <a:fillRef idx="1">
            <a:schemeClr val="lt1"/>
          </a:fillRef>
          <a:effectRef idx="0">
            <a:schemeClr val="accent1"/>
          </a:effectRef>
          <a:fontRef idx="minor">
            <a:schemeClr val="dk1"/>
          </a:fontRef>
        </p:style>
        <p:txBody>
          <a:bodyPr>
            <a:noAutofit/>
          </a:bodyPr>
          <a:lstStyle/>
          <a:p>
            <a:pPr marL="0" indent="0" algn="just">
              <a:buNone/>
            </a:pPr>
            <a:r>
              <a:rPr lang="es-CL" sz="2400" u="sng" dirty="0" smtClean="0">
                <a:latin typeface="Times New Roman" pitchFamily="18" charset="0"/>
                <a:cs typeface="Times New Roman" pitchFamily="18" charset="0"/>
              </a:rPr>
              <a:t>DETONADORES ELECTRONICOS</a:t>
            </a:r>
            <a:r>
              <a:rPr lang="es-CL" sz="2400" dirty="0" smtClean="0">
                <a:latin typeface="Times New Roman" pitchFamily="18" charset="0"/>
                <a:cs typeface="Times New Roman" pitchFamily="18" charset="0"/>
              </a:rPr>
              <a:t>: La necesidad de mejorar resultados en los procesos de tronadura y aumentar el control de vibraciones ha llevado en las ultima décadas, a insistir en la precisión de los detonadores existentes. La última generación de alta precisión es la de los Detonadores Electrónicos, los cuales contienen un circuito integrado en un chip en lugar del elemento de retardo pirotécnico. Estos accesorios permiten, por su gran precisión un excelente control del proceso de fragmentación, así como de la vibraciones y proyecciones</a:t>
            </a:r>
            <a:r>
              <a:rPr lang="es-CL" sz="2400" dirty="0">
                <a:latin typeface="Times New Roman" pitchFamily="18" charset="0"/>
                <a:cs typeface="Times New Roman" pitchFamily="18" charset="0"/>
              </a:rPr>
              <a:t>. Los componentes principales de un detonador electrónico se representa en la siguiente figura. En general consisten de una unidad electrónica y un detonador eléctrico instantáneo. Se distingue un circuito integrado o microchip(4), que constituye el corazón del detonador, un condensador para almacenar energía (5) y un circuito de seguridad (6)conectado a los hilos que sirven de protección frente a diversas formas de sobrecargas eléctricas</a:t>
            </a:r>
            <a:r>
              <a:rPr lang="es-CL" sz="2400" dirty="0" smtClean="0">
                <a:latin typeface="Times New Roman" pitchFamily="18" charset="0"/>
                <a:cs typeface="Times New Roman" pitchFamily="18" charset="0"/>
              </a:rPr>
              <a:t>.</a:t>
            </a:r>
            <a:r>
              <a:rPr lang="es-CL" sz="2400" dirty="0">
                <a:latin typeface="Times New Roman" pitchFamily="18" charset="0"/>
                <a:cs typeface="Times New Roman" pitchFamily="18" charset="0"/>
              </a:rPr>
              <a:t> El propio microchip posee circuitos de seguridad internos. La otra unidad es un detonador es un detonador eléctrico instantáneo, en el cual la gota inflamadora (3) para la iniciación de la carga primaria (2) está especialmente diseñada para proporcionar un tiempo de iniciación pequeño con la mínima dispersión.</a:t>
            </a:r>
          </a:p>
          <a:p>
            <a:pPr marL="0" indent="0" algn="just">
              <a:buNone/>
            </a:pPr>
            <a:endParaRPr lang="es-CL" sz="2400" dirty="0">
              <a:latin typeface="Times New Roman" pitchFamily="18" charset="0"/>
              <a:cs typeface="Times New Roman" pitchFamily="18" charset="0"/>
            </a:endParaRPr>
          </a:p>
          <a:p>
            <a:pPr marL="0" indent="0" algn="just">
              <a:buNone/>
            </a:pPr>
            <a:endParaRPr lang="es-CL" sz="2400" dirty="0">
              <a:latin typeface="Times New Roman" pitchFamily="18" charset="0"/>
              <a:cs typeface="Times New Roman" pitchFamily="18" charset="0"/>
            </a:endParaRPr>
          </a:p>
        </p:txBody>
      </p:sp>
    </p:spTree>
    <p:extLst>
      <p:ext uri="{BB962C8B-B14F-4D97-AF65-F5344CB8AC3E}">
        <p14:creationId xmlns:p14="http://schemas.microsoft.com/office/powerpoint/2010/main" val="1583616172"/>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Victor\Desktop\Detonador electronico.jpg"/>
          <p:cNvPicPr>
            <a:picLocks noGrp="1" noChangeAspect="1" noChangeArrowheads="1"/>
          </p:cNvPicPr>
          <p:nvPr>
            <p:ph idx="1"/>
          </p:nvPr>
        </p:nvPicPr>
        <p:blipFill>
          <a:blip r:embed="rId2" cstate="print"/>
          <a:srcRect/>
          <a:stretch>
            <a:fillRect/>
          </a:stretch>
        </p:blipFill>
        <p:spPr bwMode="auto">
          <a:xfrm>
            <a:off x="0" y="0"/>
            <a:ext cx="9144000" cy="6858000"/>
          </a:xfrm>
          <a:prstGeom prst="rect">
            <a:avLst/>
          </a:prstGeom>
        </p:spPr>
        <p:style>
          <a:lnRef idx="2">
            <a:schemeClr val="accent2"/>
          </a:lnRef>
          <a:fillRef idx="1">
            <a:schemeClr val="lt1"/>
          </a:fillRef>
          <a:effectRef idx="0">
            <a:schemeClr val="accent2"/>
          </a:effectRef>
          <a:fontRef idx="minor">
            <a:schemeClr val="dk1"/>
          </a:fontRef>
        </p:style>
      </p:pic>
    </p:spTree>
    <p:extLst>
      <p:ext uri="{BB962C8B-B14F-4D97-AF65-F5344CB8AC3E}">
        <p14:creationId xmlns:p14="http://schemas.microsoft.com/office/powerpoint/2010/main" val="602096405"/>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0" y="0"/>
            <a:ext cx="9144000" cy="6858000"/>
          </a:xfrm>
        </p:spPr>
        <p:txBody>
          <a:bodyPr>
            <a:normAutofit/>
          </a:bodyPr>
          <a:lstStyle/>
          <a:p>
            <a:pPr marL="0" indent="0" algn="just">
              <a:buNone/>
            </a:pPr>
            <a:r>
              <a:rPr lang="es-CL" sz="2400" u="sng" dirty="0" smtClean="0">
                <a:latin typeface="Times New Roman" pitchFamily="18" charset="0"/>
                <a:cs typeface="Times New Roman" pitchFamily="18" charset="0"/>
              </a:rPr>
              <a:t>CARACTERISTICAS</a:t>
            </a:r>
            <a:r>
              <a:rPr lang="es-CL" sz="2400" dirty="0" smtClean="0">
                <a:latin typeface="Times New Roman" pitchFamily="18" charset="0"/>
                <a:cs typeface="Times New Roman" pitchFamily="18" charset="0"/>
              </a:rPr>
              <a:t>: - No </a:t>
            </a:r>
            <a:r>
              <a:rPr lang="es-CL" sz="2400" dirty="0">
                <a:latin typeface="Times New Roman" pitchFamily="18" charset="0"/>
                <a:cs typeface="Times New Roman" pitchFamily="18" charset="0"/>
              </a:rPr>
              <a:t>pueden explotar sin un código de activación </a:t>
            </a:r>
            <a:r>
              <a:rPr lang="es-CL" sz="2400" dirty="0" smtClean="0">
                <a:latin typeface="Times New Roman" pitchFamily="18" charset="0"/>
                <a:cs typeface="Times New Roman" pitchFamily="18" charset="0"/>
              </a:rPr>
              <a:t>única. - Reciben </a:t>
            </a:r>
            <a:r>
              <a:rPr lang="es-CL" sz="2400" dirty="0">
                <a:latin typeface="Times New Roman" pitchFamily="18" charset="0"/>
                <a:cs typeface="Times New Roman" pitchFamily="18" charset="0"/>
              </a:rPr>
              <a:t>energía de iniciación y el código de activación desde el aparato y </a:t>
            </a:r>
            <a:r>
              <a:rPr lang="es-CL" sz="2400" dirty="0" smtClean="0">
                <a:latin typeface="Times New Roman" pitchFamily="18" charset="0"/>
                <a:cs typeface="Times New Roman" pitchFamily="18" charset="0"/>
              </a:rPr>
              <a:t>mando. - Están </a:t>
            </a:r>
            <a:r>
              <a:rPr lang="es-CL" sz="2400" dirty="0">
                <a:latin typeface="Times New Roman" pitchFamily="18" charset="0"/>
                <a:cs typeface="Times New Roman" pitchFamily="18" charset="0"/>
              </a:rPr>
              <a:t>dotados de protecciones frente a sobre tensiones, los pequeños excesos de carga se disipan internamente a través de circuitos de seguridad, mientras que altos voltajes ( &gt; 1000 v) se limitan por medio de un </a:t>
            </a:r>
            <a:r>
              <a:rPr lang="es-CL" sz="2400" dirty="0" smtClean="0">
                <a:latin typeface="Times New Roman" pitchFamily="18" charset="0"/>
                <a:cs typeface="Times New Roman" pitchFamily="18" charset="0"/>
              </a:rPr>
              <a:t>cortacorriente. - Son </a:t>
            </a:r>
            <a:r>
              <a:rPr lang="es-CL" sz="2400" dirty="0">
                <a:latin typeface="Times New Roman" pitchFamily="18" charset="0"/>
                <a:cs typeface="Times New Roman" pitchFamily="18" charset="0"/>
              </a:rPr>
              <a:t>insensibles a los efectos de tormentas, radio frecuencia y energía </a:t>
            </a:r>
            <a:r>
              <a:rPr lang="es-CL" sz="2400" dirty="0" smtClean="0">
                <a:latin typeface="Times New Roman" pitchFamily="18" charset="0"/>
                <a:cs typeface="Times New Roman" pitchFamily="18" charset="0"/>
              </a:rPr>
              <a:t>estática. - Tensión </a:t>
            </a:r>
            <a:r>
              <a:rPr lang="es-CL" sz="2400" dirty="0">
                <a:latin typeface="Times New Roman" pitchFamily="18" charset="0"/>
                <a:cs typeface="Times New Roman" pitchFamily="18" charset="0"/>
              </a:rPr>
              <a:t>de operación pequeña (&lt; 50 v), lo cual es una ventaja considerando el riesgo de corrientes vagabundas</a:t>
            </a:r>
            <a:r>
              <a:rPr lang="es-CL" sz="2400" dirty="0" smtClean="0">
                <a:latin typeface="Times New Roman" pitchFamily="18" charset="0"/>
                <a:cs typeface="Times New Roman" pitchFamily="18" charset="0"/>
              </a:rPr>
              <a:t>.</a:t>
            </a:r>
            <a:r>
              <a:rPr lang="es-CL" sz="2400" dirty="0">
                <a:latin typeface="Times New Roman" pitchFamily="18" charset="0"/>
                <a:cs typeface="Times New Roman" pitchFamily="18" charset="0"/>
              </a:rPr>
              <a:t> </a:t>
            </a:r>
            <a:endParaRPr lang="es-CL" sz="2400" dirty="0" smtClean="0">
              <a:latin typeface="Times New Roman" pitchFamily="18" charset="0"/>
              <a:cs typeface="Times New Roman" pitchFamily="18" charset="0"/>
            </a:endParaRPr>
          </a:p>
          <a:p>
            <a:pPr marL="0" indent="0" algn="just">
              <a:buNone/>
            </a:pPr>
            <a:r>
              <a:rPr lang="es-CL" sz="2400" u="sng" dirty="0" smtClean="0">
                <a:latin typeface="Times New Roman" pitchFamily="18" charset="0"/>
                <a:cs typeface="Times New Roman" pitchFamily="18" charset="0"/>
              </a:rPr>
              <a:t>MAQUINA DE DISPARO</a:t>
            </a:r>
            <a:r>
              <a:rPr lang="es-CL" sz="2400" dirty="0" smtClean="0">
                <a:latin typeface="Times New Roman" pitchFamily="18" charset="0"/>
                <a:cs typeface="Times New Roman" pitchFamily="18" charset="0"/>
              </a:rPr>
              <a:t>: </a:t>
            </a:r>
            <a:r>
              <a:rPr lang="es-CL" sz="2400" dirty="0">
                <a:latin typeface="Times New Roman" pitchFamily="18" charset="0"/>
                <a:cs typeface="Times New Roman" pitchFamily="18" charset="0"/>
              </a:rPr>
              <a:t>Consta de una unidad de programación y una unidad de energía (explosora), que permite energizar los capacitores de los detonadores electrónicos. Además ambos sirven para control de todos los detonadores en cuanto a la continuidad eléctrica de cada uno en el momento de iniciar el disparo. El acceso al sistema de activación del disparo esta restringido mediante un código secreto del usuario (password) sin el cual el equipo no funciona, además de contacto de llave.</a:t>
            </a:r>
          </a:p>
          <a:p>
            <a:pPr marL="0" indent="0" algn="just">
              <a:buNone/>
            </a:pPr>
            <a:endParaRPr lang="es-CL" sz="2400" dirty="0">
              <a:latin typeface="Times New Roman" pitchFamily="18" charset="0"/>
              <a:cs typeface="Times New Roman" pitchFamily="18" charset="0"/>
            </a:endParaRPr>
          </a:p>
          <a:p>
            <a:pPr marL="0" indent="0">
              <a:buNone/>
            </a:pPr>
            <a:endParaRPr lang="es-CL" dirty="0"/>
          </a:p>
        </p:txBody>
      </p:sp>
    </p:spTree>
    <p:extLst>
      <p:ext uri="{BB962C8B-B14F-4D97-AF65-F5344CB8AC3E}">
        <p14:creationId xmlns:p14="http://schemas.microsoft.com/office/powerpoint/2010/main" val="104861672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0" y="0"/>
            <a:ext cx="9144000" cy="6858000"/>
          </a:xfrm>
        </p:spPr>
        <p:style>
          <a:lnRef idx="2">
            <a:schemeClr val="dk1"/>
          </a:lnRef>
          <a:fillRef idx="1">
            <a:schemeClr val="lt1"/>
          </a:fillRef>
          <a:effectRef idx="0">
            <a:schemeClr val="dk1"/>
          </a:effectRef>
          <a:fontRef idx="minor">
            <a:schemeClr val="dk1"/>
          </a:fontRef>
        </p:style>
        <p:txBody>
          <a:bodyPr>
            <a:normAutofit/>
          </a:bodyPr>
          <a:lstStyle/>
          <a:p>
            <a:pPr marL="0" indent="0" algn="just">
              <a:buNone/>
            </a:pPr>
            <a:r>
              <a:rPr lang="es-ES" sz="2400" u="sng" dirty="0" smtClean="0">
                <a:solidFill>
                  <a:srgbClr val="FF0000"/>
                </a:solidFill>
                <a:latin typeface="Times New Roman" pitchFamily="18" charset="0"/>
                <a:cs typeface="Times New Roman" pitchFamily="18" charset="0"/>
              </a:rPr>
              <a:t>CORDON DETONANTE</a:t>
            </a:r>
            <a:r>
              <a:rPr lang="es-ES" sz="2400" dirty="0" smtClean="0">
                <a:latin typeface="Times New Roman" pitchFamily="18" charset="0"/>
                <a:cs typeface="Times New Roman" pitchFamily="18" charset="0"/>
              </a:rPr>
              <a:t>: Los </a:t>
            </a:r>
            <a:r>
              <a:rPr lang="es-ES" sz="2400" dirty="0">
                <a:latin typeface="Times New Roman" pitchFamily="18" charset="0"/>
                <a:cs typeface="Times New Roman" pitchFamily="18" charset="0"/>
              </a:rPr>
              <a:t>cordones detonantes Primaline están constituido por un núcleo central de explosivos PETN recubierto por una serie de fibras sintéticas y una cubierta exterior de plástico de color. Los Primacord están cubiertos además, por una envoltura exterior formado por un tejido entrecruzados de fibras enceradas. La velocidad de detonación es muy alta, 7400 m/s aproximadamente y la reacción es extremadamente violenta, su mayor desventaja en superficie es el alto nivel de ruido y su reacción violenta.; tiene muy buena resistencia a la tensión es liviana y flexible, razón por la cual es fácil manejar y conectar</a:t>
            </a:r>
            <a:r>
              <a:rPr lang="es-ES" dirty="0">
                <a:latin typeface="Times New Roman" pitchFamily="18" charset="0"/>
                <a:cs typeface="Times New Roman" pitchFamily="18" charset="0"/>
              </a:rPr>
              <a:t>.</a:t>
            </a:r>
            <a:endParaRPr lang="es-CL" dirty="0">
              <a:latin typeface="Times New Roman" pitchFamily="18" charset="0"/>
              <a:cs typeface="Times New Roman" pitchFamily="18" charset="0"/>
            </a:endParaRPr>
          </a:p>
          <a:p>
            <a:endParaRPr lang="es-CL" dirty="0"/>
          </a:p>
          <a:p>
            <a:pPr marL="0" indent="0">
              <a:buNone/>
            </a:pPr>
            <a:endParaRPr lang="es-CL" dirty="0"/>
          </a:p>
        </p:txBody>
      </p:sp>
      <p:pic>
        <p:nvPicPr>
          <p:cNvPr id="2050" name="Picture 2" descr="C:\Users\Victor\Pictures\imagesPZX9FT2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789040"/>
            <a:ext cx="4499991" cy="306896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p:cNvPicPr>
            <a:picLocks noChangeAspect="1" noChangeArrowheads="1"/>
          </p:cNvPicPr>
          <p:nvPr/>
        </p:nvPicPr>
        <p:blipFill>
          <a:blip r:embed="rId3" cstate="print"/>
          <a:srcRect/>
          <a:stretch>
            <a:fillRect/>
          </a:stretch>
        </p:blipFill>
        <p:spPr bwMode="auto">
          <a:xfrm>
            <a:off x="4860032" y="3789040"/>
            <a:ext cx="4283968" cy="3068960"/>
          </a:xfrm>
          <a:prstGeom prst="rect">
            <a:avLst/>
          </a:prstGeom>
          <a:noFill/>
          <a:ln w="9525">
            <a:noFill/>
            <a:miter lim="800000"/>
            <a:headEnd/>
            <a:tailEnd/>
          </a:ln>
        </p:spPr>
      </p:pic>
    </p:spTree>
    <p:extLst>
      <p:ext uri="{BB962C8B-B14F-4D97-AF65-F5344CB8AC3E}">
        <p14:creationId xmlns:p14="http://schemas.microsoft.com/office/powerpoint/2010/main" val="208015610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0" y="0"/>
            <a:ext cx="9144000" cy="6858000"/>
          </a:xfrm>
        </p:spPr>
        <p:style>
          <a:lnRef idx="2">
            <a:schemeClr val="dk1"/>
          </a:lnRef>
          <a:fillRef idx="1">
            <a:schemeClr val="lt1"/>
          </a:fillRef>
          <a:effectRef idx="0">
            <a:schemeClr val="dk1"/>
          </a:effectRef>
          <a:fontRef idx="minor">
            <a:schemeClr val="dk1"/>
          </a:fontRef>
        </p:style>
        <p:txBody>
          <a:bodyPr>
            <a:normAutofit fontScale="92500"/>
          </a:bodyPr>
          <a:lstStyle/>
          <a:p>
            <a:pPr marL="457200" indent="-457200">
              <a:buNone/>
            </a:pPr>
            <a:r>
              <a:rPr lang="es-CL" dirty="0" smtClean="0">
                <a:latin typeface="Times New Roman" pitchFamily="18" charset="0"/>
                <a:cs typeface="Times New Roman" pitchFamily="18" charset="0"/>
              </a:rPr>
              <a:t>     </a:t>
            </a:r>
            <a:r>
              <a:rPr lang="es-CL" sz="2600" dirty="0" smtClean="0">
                <a:latin typeface="Times New Roman" pitchFamily="18" charset="0"/>
                <a:cs typeface="Times New Roman" pitchFamily="18" charset="0"/>
              </a:rPr>
              <a:t>La </a:t>
            </a:r>
            <a:r>
              <a:rPr lang="es-CL" sz="2600" dirty="0">
                <a:latin typeface="Times New Roman" pitchFamily="18" charset="0"/>
                <a:cs typeface="Times New Roman" pitchFamily="18" charset="0"/>
              </a:rPr>
              <a:t>practica en el uso de los cordones detonante ha llevado a tener ciertas normas y precauciones en el uso de los nudos de los cordones detonantes.</a:t>
            </a:r>
          </a:p>
          <a:p>
            <a:pPr marL="457200" indent="-457200">
              <a:buFont typeface="+mj-lt"/>
              <a:buAutoNum type="alphaLcPeriod"/>
            </a:pPr>
            <a:r>
              <a:rPr lang="es-CL" sz="2600" dirty="0">
                <a:latin typeface="Times New Roman" pitchFamily="18" charset="0"/>
                <a:cs typeface="Times New Roman" pitchFamily="18" charset="0"/>
              </a:rPr>
              <a:t>Uniones de distinto gramaje. Deben estar de acuerdo con la dirección de iniciación y el gramaje que estos tengan. Lo anterior significa que el de menor inicia al de mayor gramaje, de lo contrario existirá la posibilidad de cortar el cordón en vez de iniciarlo.</a:t>
            </a:r>
          </a:p>
          <a:p>
            <a:pPr marL="457200" indent="-457200">
              <a:buFont typeface="+mj-lt"/>
              <a:buAutoNum type="alphaLcPeriod"/>
            </a:pPr>
            <a:r>
              <a:rPr lang="es-CL" sz="2600" dirty="0">
                <a:latin typeface="Times New Roman" pitchFamily="18" charset="0"/>
                <a:cs typeface="Times New Roman" pitchFamily="18" charset="0"/>
              </a:rPr>
              <a:t>Cantidad de cordón que debe utilizarse en los nudos. Este punto es importante debido a que la concentración de carga explosiva de PETN en un solo punto provocara un corte de la transmisión de la energía.</a:t>
            </a:r>
          </a:p>
          <a:p>
            <a:pPr marL="457200" indent="-457200">
              <a:buFont typeface="+mj-lt"/>
              <a:buAutoNum type="alphaLcPeriod"/>
            </a:pPr>
            <a:r>
              <a:rPr lang="es-CL" sz="2600" dirty="0">
                <a:latin typeface="Times New Roman" pitchFamily="18" charset="0"/>
                <a:cs typeface="Times New Roman" pitchFamily="18" charset="0"/>
              </a:rPr>
              <a:t>Orientación del nudo. Como indica la figura, los ángulos deben ser rectos y perpendiculares a otras líneas.</a:t>
            </a:r>
          </a:p>
          <a:p>
            <a:pPr marL="457200" indent="-457200">
              <a:buFont typeface="+mj-lt"/>
              <a:buAutoNum type="alphaLcPeriod"/>
            </a:pPr>
            <a:r>
              <a:rPr lang="es-CL" sz="2600" dirty="0">
                <a:latin typeface="Times New Roman" pitchFamily="18" charset="0"/>
                <a:cs typeface="Times New Roman" pitchFamily="18" charset="0"/>
              </a:rPr>
              <a:t>Unión de un detonador a cordón detonante. Es importante la fuerza que tenga el detonador para iniciar el cordón detonante. Si este es de alta potencia podría llegar a cortar el cordón sin iniciarlo.</a:t>
            </a:r>
          </a:p>
          <a:p>
            <a:pPr marL="0" indent="0">
              <a:buNone/>
            </a:pPr>
            <a:endParaRPr lang="es-CL" sz="2600" dirty="0"/>
          </a:p>
        </p:txBody>
      </p:sp>
    </p:spTree>
    <p:extLst>
      <p:ext uri="{BB962C8B-B14F-4D97-AF65-F5344CB8AC3E}">
        <p14:creationId xmlns:p14="http://schemas.microsoft.com/office/powerpoint/2010/main" val="332422832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0" y="0"/>
            <a:ext cx="9144000" cy="7029400"/>
          </a:xfrm>
        </p:spPr>
        <p:style>
          <a:lnRef idx="2">
            <a:schemeClr val="dk1"/>
          </a:lnRef>
          <a:fillRef idx="1">
            <a:schemeClr val="lt1"/>
          </a:fillRef>
          <a:effectRef idx="0">
            <a:schemeClr val="dk1"/>
          </a:effectRef>
          <a:fontRef idx="minor">
            <a:schemeClr val="dk1"/>
          </a:fontRef>
        </p:style>
        <p:txBody>
          <a:bodyPr>
            <a:noAutofit/>
          </a:bodyPr>
          <a:lstStyle/>
          <a:p>
            <a:pPr marL="0" indent="0" algn="just">
              <a:buNone/>
            </a:pPr>
            <a:r>
              <a:rPr lang="es-CL" sz="2300" u="sng" dirty="0" smtClean="0">
                <a:latin typeface="Times New Roman" pitchFamily="18" charset="0"/>
                <a:cs typeface="Times New Roman" pitchFamily="18" charset="0"/>
              </a:rPr>
              <a:t>SEGURIDAD</a:t>
            </a:r>
            <a:r>
              <a:rPr lang="es-CL" sz="2300" dirty="0" smtClean="0">
                <a:latin typeface="Times New Roman" pitchFamily="18" charset="0"/>
                <a:cs typeface="Times New Roman" pitchFamily="18" charset="0"/>
              </a:rPr>
              <a:t>: El </a:t>
            </a:r>
            <a:r>
              <a:rPr lang="es-CL" sz="2300" dirty="0">
                <a:latin typeface="Times New Roman" pitchFamily="18" charset="0"/>
                <a:cs typeface="Times New Roman" pitchFamily="18" charset="0"/>
              </a:rPr>
              <a:t>tubo de choque no puede iniciarse por:</a:t>
            </a:r>
          </a:p>
          <a:p>
            <a:pPr marL="0" indent="0" algn="just">
              <a:buNone/>
            </a:pPr>
            <a:r>
              <a:rPr lang="es-CL" sz="2300" dirty="0">
                <a:latin typeface="Times New Roman" pitchFamily="18" charset="0"/>
                <a:cs typeface="Times New Roman" pitchFamily="18" charset="0"/>
              </a:rPr>
              <a:t>Transmisiones de </a:t>
            </a:r>
            <a:r>
              <a:rPr lang="es-CL" sz="2300" dirty="0" smtClean="0">
                <a:latin typeface="Times New Roman" pitchFamily="18" charset="0"/>
                <a:cs typeface="Times New Roman" pitchFamily="18" charset="0"/>
              </a:rPr>
              <a:t>radiofrecuencia. – Radiaciones. - Corrientes </a:t>
            </a:r>
            <a:r>
              <a:rPr lang="es-CL" sz="2300" dirty="0">
                <a:latin typeface="Times New Roman" pitchFamily="18" charset="0"/>
                <a:cs typeface="Times New Roman" pitchFamily="18" charset="0"/>
              </a:rPr>
              <a:t>parásitas o </a:t>
            </a:r>
            <a:r>
              <a:rPr lang="es-CL" sz="2300" dirty="0" smtClean="0">
                <a:latin typeface="Times New Roman" pitchFamily="18" charset="0"/>
                <a:cs typeface="Times New Roman" pitchFamily="18" charset="0"/>
              </a:rPr>
              <a:t>vagabundas. - Descargas electroestáticas. - Quemado </a:t>
            </a:r>
            <a:r>
              <a:rPr lang="es-CL" sz="2300" dirty="0">
                <a:latin typeface="Times New Roman" pitchFamily="18" charset="0"/>
                <a:cs typeface="Times New Roman" pitchFamily="18" charset="0"/>
              </a:rPr>
              <a:t>/ calor / </a:t>
            </a:r>
            <a:r>
              <a:rPr lang="es-CL" sz="2300" dirty="0" smtClean="0">
                <a:latin typeface="Times New Roman" pitchFamily="18" charset="0"/>
                <a:cs typeface="Times New Roman" pitchFamily="18" charset="0"/>
              </a:rPr>
              <a:t>fricción. - Golpes </a:t>
            </a:r>
            <a:r>
              <a:rPr lang="es-CL" sz="2300" dirty="0">
                <a:latin typeface="Times New Roman" pitchFamily="18" charset="0"/>
                <a:cs typeface="Times New Roman" pitchFamily="18" charset="0"/>
              </a:rPr>
              <a:t>con un martillo o implemento </a:t>
            </a:r>
            <a:r>
              <a:rPr lang="es-CL" sz="2300" dirty="0" smtClean="0">
                <a:latin typeface="Times New Roman" pitchFamily="18" charset="0"/>
                <a:cs typeface="Times New Roman" pitchFamily="18" charset="0"/>
              </a:rPr>
              <a:t>similar. - Tubo </a:t>
            </a:r>
            <a:r>
              <a:rPr lang="es-CL" sz="2300" dirty="0">
                <a:latin typeface="Times New Roman" pitchFamily="18" charset="0"/>
                <a:cs typeface="Times New Roman" pitchFamily="18" charset="0"/>
              </a:rPr>
              <a:t>de choque color verde, con </a:t>
            </a:r>
            <a:r>
              <a:rPr lang="es-CL" sz="2300" dirty="0" smtClean="0">
                <a:latin typeface="Times New Roman" pitchFamily="18" charset="0"/>
                <a:cs typeface="Times New Roman" pitchFamily="18" charset="0"/>
              </a:rPr>
              <a:t>un mínimo </a:t>
            </a:r>
            <a:r>
              <a:rPr lang="es-CL" sz="2300" dirty="0">
                <a:latin typeface="Times New Roman" pitchFamily="18" charset="0"/>
                <a:cs typeface="Times New Roman" pitchFamily="18" charset="0"/>
              </a:rPr>
              <a:t>de 25 Kg. de carga de ruptura, resistente a altas y bajas temperaturas</a:t>
            </a:r>
            <a:r>
              <a:rPr lang="es-CL" sz="2300" dirty="0" smtClean="0">
                <a:latin typeface="Times New Roman" pitchFamily="18" charset="0"/>
                <a:cs typeface="Times New Roman" pitchFamily="18" charset="0"/>
              </a:rPr>
              <a:t>.</a:t>
            </a:r>
            <a:r>
              <a:rPr lang="es-CL" sz="2300" b="1" dirty="0">
                <a:latin typeface="Times New Roman" pitchFamily="18" charset="0"/>
                <a:cs typeface="Times New Roman" pitchFamily="18" charset="0"/>
              </a:rPr>
              <a:t> </a:t>
            </a:r>
          </a:p>
          <a:p>
            <a:pPr marL="0" indent="0" algn="just">
              <a:buNone/>
            </a:pPr>
            <a:r>
              <a:rPr lang="es-CL" sz="2300" u="sng" dirty="0" smtClean="0">
                <a:latin typeface="Times New Roman" pitchFamily="18" charset="0"/>
                <a:cs typeface="Times New Roman" pitchFamily="18" charset="0"/>
              </a:rPr>
              <a:t>ALMACENAJE</a:t>
            </a:r>
            <a:r>
              <a:rPr lang="es-CL" sz="2300" dirty="0" smtClean="0">
                <a:latin typeface="Times New Roman" pitchFamily="18" charset="0"/>
                <a:cs typeface="Times New Roman" pitchFamily="18" charset="0"/>
              </a:rPr>
              <a:t>:</a:t>
            </a:r>
          </a:p>
          <a:p>
            <a:pPr marL="0" indent="0" algn="just">
              <a:buNone/>
            </a:pPr>
            <a:r>
              <a:rPr lang="es-CL" sz="2300" dirty="0" smtClean="0">
                <a:latin typeface="Times New Roman" pitchFamily="18" charset="0"/>
                <a:cs typeface="Times New Roman" pitchFamily="18" charset="0"/>
              </a:rPr>
              <a:t> - Almacenar </a:t>
            </a:r>
            <a:r>
              <a:rPr lang="es-CL" sz="2300" dirty="0">
                <a:latin typeface="Times New Roman" pitchFamily="18" charset="0"/>
                <a:cs typeface="Times New Roman" pitchFamily="18" charset="0"/>
              </a:rPr>
              <a:t>en un lugar </a:t>
            </a:r>
            <a:r>
              <a:rPr lang="es-CL" sz="2300" dirty="0" smtClean="0">
                <a:latin typeface="Times New Roman" pitchFamily="18" charset="0"/>
                <a:cs typeface="Times New Roman" pitchFamily="18" charset="0"/>
              </a:rPr>
              <a:t>apropiado </a:t>
            </a:r>
            <a:r>
              <a:rPr lang="es-CL" sz="2300" dirty="0">
                <a:latin typeface="Times New Roman" pitchFamily="18" charset="0"/>
                <a:cs typeface="Times New Roman" pitchFamily="18" charset="0"/>
              </a:rPr>
              <a:t>fresco y </a:t>
            </a:r>
            <a:r>
              <a:rPr lang="es-CL" sz="2300" dirty="0" smtClean="0">
                <a:latin typeface="Times New Roman" pitchFamily="18" charset="0"/>
                <a:cs typeface="Times New Roman" pitchFamily="18" charset="0"/>
              </a:rPr>
              <a:t>seco. </a:t>
            </a:r>
          </a:p>
          <a:p>
            <a:pPr marL="0" indent="0" algn="just">
              <a:buNone/>
            </a:pPr>
            <a:r>
              <a:rPr lang="es-CL" sz="2300" dirty="0" smtClean="0">
                <a:latin typeface="Times New Roman" pitchFamily="18" charset="0"/>
                <a:cs typeface="Times New Roman" pitchFamily="18" charset="0"/>
              </a:rPr>
              <a:t> - Cumplir </a:t>
            </a:r>
            <a:r>
              <a:rPr lang="es-CL" sz="2300" dirty="0">
                <a:latin typeface="Times New Roman" pitchFamily="18" charset="0"/>
                <a:cs typeface="Times New Roman" pitchFamily="18" charset="0"/>
              </a:rPr>
              <a:t>con los requisitos </a:t>
            </a:r>
            <a:r>
              <a:rPr lang="es-CL" sz="2300" dirty="0" smtClean="0">
                <a:latin typeface="Times New Roman" pitchFamily="18" charset="0"/>
                <a:cs typeface="Times New Roman" pitchFamily="18" charset="0"/>
              </a:rPr>
              <a:t>legales concernientes </a:t>
            </a:r>
            <a:r>
              <a:rPr lang="es-CL" sz="2300" dirty="0">
                <a:latin typeface="Times New Roman" pitchFamily="18" charset="0"/>
                <a:cs typeface="Times New Roman" pitchFamily="18" charset="0"/>
              </a:rPr>
              <a:t>al almacenaje de su</a:t>
            </a:r>
          </a:p>
          <a:p>
            <a:pPr algn="just">
              <a:buNone/>
            </a:pPr>
            <a:r>
              <a:rPr lang="es-CL" sz="2300" dirty="0" smtClean="0">
                <a:latin typeface="Times New Roman" pitchFamily="18" charset="0"/>
                <a:cs typeface="Times New Roman" pitchFamily="18" charset="0"/>
              </a:rPr>
              <a:t>   localidad. </a:t>
            </a:r>
          </a:p>
          <a:p>
            <a:pPr algn="just">
              <a:buNone/>
            </a:pPr>
            <a:r>
              <a:rPr lang="es-CL" sz="2300" dirty="0" smtClean="0">
                <a:latin typeface="Times New Roman" pitchFamily="18" charset="0"/>
                <a:cs typeface="Times New Roman" pitchFamily="18" charset="0"/>
              </a:rPr>
              <a:t> - La </a:t>
            </a:r>
            <a:r>
              <a:rPr lang="es-CL" sz="2300" dirty="0">
                <a:latin typeface="Times New Roman" pitchFamily="18" charset="0"/>
                <a:cs typeface="Times New Roman" pitchFamily="18" charset="0"/>
              </a:rPr>
              <a:t>vida útil del producto es de 18 </a:t>
            </a:r>
            <a:r>
              <a:rPr lang="es-CL" sz="2300" dirty="0" smtClean="0">
                <a:latin typeface="Times New Roman" pitchFamily="18" charset="0"/>
                <a:cs typeface="Times New Roman" pitchFamily="18" charset="0"/>
              </a:rPr>
              <a:t>meses a </a:t>
            </a:r>
            <a:r>
              <a:rPr lang="es-CL" sz="2300" dirty="0">
                <a:latin typeface="Times New Roman" pitchFamily="18" charset="0"/>
                <a:cs typeface="Times New Roman" pitchFamily="18" charset="0"/>
              </a:rPr>
              <a:t>partir de la </a:t>
            </a:r>
            <a:r>
              <a:rPr lang="es-CL" sz="2300" dirty="0" smtClean="0">
                <a:latin typeface="Times New Roman" pitchFamily="18" charset="0"/>
                <a:cs typeface="Times New Roman" pitchFamily="18" charset="0"/>
              </a:rPr>
              <a:t>fecha  de su fabricación. </a:t>
            </a:r>
          </a:p>
          <a:p>
            <a:pPr algn="just">
              <a:buNone/>
            </a:pPr>
            <a:r>
              <a:rPr lang="es-CL" sz="2300" dirty="0">
                <a:latin typeface="Times New Roman" pitchFamily="18" charset="0"/>
                <a:cs typeface="Times New Roman" pitchFamily="18" charset="0"/>
              </a:rPr>
              <a:t> </a:t>
            </a:r>
            <a:r>
              <a:rPr lang="es-CL" sz="2300" dirty="0" smtClean="0">
                <a:latin typeface="Times New Roman" pitchFamily="18" charset="0"/>
                <a:cs typeface="Times New Roman" pitchFamily="18" charset="0"/>
              </a:rPr>
              <a:t>- Las </a:t>
            </a:r>
            <a:r>
              <a:rPr lang="es-CL" sz="2300" dirty="0">
                <a:latin typeface="Times New Roman" pitchFamily="18" charset="0"/>
                <a:cs typeface="Times New Roman" pitchFamily="18" charset="0"/>
              </a:rPr>
              <a:t>temperaturas sobre 90°C </a:t>
            </a:r>
            <a:r>
              <a:rPr lang="es-CL" sz="2300" dirty="0" smtClean="0">
                <a:latin typeface="Times New Roman" pitchFamily="18" charset="0"/>
                <a:cs typeface="Times New Roman" pitchFamily="18" charset="0"/>
              </a:rPr>
              <a:t>pueden </a:t>
            </a:r>
            <a:r>
              <a:rPr lang="es-CL" sz="2300" dirty="0">
                <a:latin typeface="Times New Roman" pitchFamily="18" charset="0"/>
                <a:cs typeface="Times New Roman" pitchFamily="18" charset="0"/>
              </a:rPr>
              <a:t>producir explosiones </a:t>
            </a:r>
            <a:r>
              <a:rPr lang="es-CL" sz="2300" dirty="0" smtClean="0">
                <a:latin typeface="Times New Roman" pitchFamily="18" charset="0"/>
                <a:cs typeface="Times New Roman" pitchFamily="18" charset="0"/>
              </a:rPr>
              <a:t>espontáneas.</a:t>
            </a:r>
          </a:p>
          <a:p>
            <a:pPr algn="just">
              <a:buNone/>
            </a:pPr>
            <a:r>
              <a:rPr lang="es-CL" sz="2300" dirty="0" smtClean="0">
                <a:latin typeface="Times New Roman" pitchFamily="18" charset="0"/>
                <a:cs typeface="Times New Roman" pitchFamily="18" charset="0"/>
              </a:rPr>
              <a:t> - Hacer </a:t>
            </a:r>
            <a:r>
              <a:rPr lang="es-CL" sz="2300" dirty="0">
                <a:latin typeface="Times New Roman" pitchFamily="18" charset="0"/>
                <a:cs typeface="Times New Roman" pitchFamily="18" charset="0"/>
              </a:rPr>
              <a:t>rotar siempre las </a:t>
            </a:r>
            <a:r>
              <a:rPr lang="es-CL" sz="2300" dirty="0" smtClean="0">
                <a:latin typeface="Times New Roman" pitchFamily="18" charset="0"/>
                <a:cs typeface="Times New Roman" pitchFamily="18" charset="0"/>
              </a:rPr>
              <a:t>existencias </a:t>
            </a:r>
            <a:r>
              <a:rPr lang="es-CL" sz="2300" dirty="0">
                <a:latin typeface="Times New Roman" pitchFamily="18" charset="0"/>
                <a:cs typeface="Times New Roman" pitchFamily="18" charset="0"/>
              </a:rPr>
              <a:t>(primero en entrar, primero en salir</a:t>
            </a:r>
            <a:r>
              <a:rPr lang="es-CL" sz="2300" dirty="0" smtClean="0">
                <a:latin typeface="Times New Roman" pitchFamily="18" charset="0"/>
                <a:cs typeface="Times New Roman" pitchFamily="18" charset="0"/>
              </a:rPr>
              <a:t>).</a:t>
            </a:r>
          </a:p>
          <a:p>
            <a:pPr marL="0" indent="0" algn="just">
              <a:buNone/>
            </a:pPr>
            <a:r>
              <a:rPr lang="es-CL" sz="2300" dirty="0" smtClean="0">
                <a:latin typeface="Times New Roman" pitchFamily="18" charset="0"/>
                <a:cs typeface="Times New Roman" pitchFamily="18" charset="0"/>
              </a:rPr>
              <a:t>Comprende </a:t>
            </a:r>
            <a:r>
              <a:rPr lang="es-CL" sz="2300" dirty="0">
                <a:latin typeface="Times New Roman" pitchFamily="18" charset="0"/>
                <a:cs typeface="Times New Roman" pitchFamily="18" charset="0"/>
              </a:rPr>
              <a:t>la combinación de un cartucho de alto explosivo (dinamita o emulsión explosiva) con un iniciador (fulminante, detonador  o cordón detonante) y que se emplea para iniciar los explosivos rompedores y agentes de voladura/tronadura en las perforaciones que se realizan en las rocas.</a:t>
            </a:r>
          </a:p>
          <a:p>
            <a:pPr>
              <a:buNone/>
            </a:pPr>
            <a:endParaRPr lang="es-CL" sz="2300" dirty="0">
              <a:latin typeface="Times New Roman" pitchFamily="18" charset="0"/>
              <a:cs typeface="Times New Roman" pitchFamily="18" charset="0"/>
            </a:endParaRPr>
          </a:p>
          <a:p>
            <a:pPr marL="0" indent="0">
              <a:buNone/>
            </a:pPr>
            <a:endParaRPr lang="es-CL" sz="2300" dirty="0">
              <a:latin typeface="Times New Roman" pitchFamily="18" charset="0"/>
              <a:cs typeface="Times New Roman" pitchFamily="18" charset="0"/>
            </a:endParaRPr>
          </a:p>
          <a:p>
            <a:pPr marL="0" indent="0">
              <a:buNone/>
            </a:pPr>
            <a:endParaRPr lang="es-CL" sz="2300" dirty="0"/>
          </a:p>
        </p:txBody>
      </p:sp>
    </p:spTree>
    <p:extLst>
      <p:ext uri="{BB962C8B-B14F-4D97-AF65-F5344CB8AC3E}">
        <p14:creationId xmlns:p14="http://schemas.microsoft.com/office/powerpoint/2010/main" val="12065357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CL" dirty="0"/>
          </a:p>
        </p:txBody>
      </p:sp>
      <p:pic>
        <p:nvPicPr>
          <p:cNvPr id="4" name="3 Marcador de contenido"/>
          <p:cNvPicPr>
            <a:picLocks noGrp="1"/>
          </p:cNvPicPr>
          <p:nvPr>
            <p:ph idx="1"/>
          </p:nvPr>
        </p:nvPicPr>
        <p:blipFill>
          <a:blip r:embed="rId2" cstate="print"/>
          <a:srcRect/>
          <a:stretch>
            <a:fillRect/>
          </a:stretch>
        </p:blipFill>
        <p:spPr bwMode="auto">
          <a:xfrm>
            <a:off x="0" y="0"/>
            <a:ext cx="9144000" cy="6858000"/>
          </a:xfrm>
          <a:prstGeom prst="rect">
            <a:avLst/>
          </a:prstGeom>
          <a:ln>
            <a:headEnd/>
            <a:tailEnd/>
          </a:ln>
        </p:spPr>
        <p:style>
          <a:lnRef idx="2">
            <a:schemeClr val="accent2"/>
          </a:lnRef>
          <a:fillRef idx="1">
            <a:schemeClr val="lt1"/>
          </a:fillRef>
          <a:effectRef idx="0">
            <a:schemeClr val="accent2"/>
          </a:effectRef>
          <a:fontRef idx="minor">
            <a:schemeClr val="dk1"/>
          </a:fontRef>
        </p:style>
      </p:pic>
    </p:spTree>
    <p:extLst>
      <p:ext uri="{BB962C8B-B14F-4D97-AF65-F5344CB8AC3E}">
        <p14:creationId xmlns:p14="http://schemas.microsoft.com/office/powerpoint/2010/main" val="1871913345"/>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Victor\Desktop\Cordon detonante.jpg"/>
          <p:cNvPicPr>
            <a:picLocks noGrp="1" noChangeAspect="1" noChangeArrowheads="1"/>
          </p:cNvPicPr>
          <p:nvPr>
            <p:ph idx="1"/>
          </p:nvPr>
        </p:nvPicPr>
        <p:blipFill>
          <a:blip r:embed="rId2" cstate="print"/>
          <a:srcRect/>
          <a:stretch>
            <a:fillRect/>
          </a:stretch>
        </p:blipFill>
        <p:spPr bwMode="auto">
          <a:xfrm>
            <a:off x="0" y="0"/>
            <a:ext cx="9144000" cy="3356992"/>
          </a:xfrm>
          <a:prstGeom prst="rect">
            <a:avLst/>
          </a:prstGeom>
        </p:spPr>
        <p:style>
          <a:lnRef idx="2">
            <a:schemeClr val="accent1"/>
          </a:lnRef>
          <a:fillRef idx="1">
            <a:schemeClr val="lt1"/>
          </a:fillRef>
          <a:effectRef idx="0">
            <a:schemeClr val="accent1"/>
          </a:effectRef>
          <a:fontRef idx="minor">
            <a:schemeClr val="dk1"/>
          </a:fontRef>
        </p:style>
      </p:pic>
      <p:pic>
        <p:nvPicPr>
          <p:cNvPr id="5" name="Picture 4" descr="C:\Users\Victor\Desktop\Nudos cordon detonante.jpg"/>
          <p:cNvPicPr>
            <a:picLocks noChangeAspect="1" noChangeArrowheads="1"/>
          </p:cNvPicPr>
          <p:nvPr/>
        </p:nvPicPr>
        <p:blipFill>
          <a:blip r:embed="rId3" cstate="print"/>
          <a:srcRect/>
          <a:stretch>
            <a:fillRect/>
          </a:stretch>
        </p:blipFill>
        <p:spPr bwMode="auto">
          <a:xfrm>
            <a:off x="0" y="3356992"/>
            <a:ext cx="9143999" cy="3501008"/>
          </a:xfrm>
          <a:prstGeom prst="rect">
            <a:avLst/>
          </a:prstGeom>
        </p:spPr>
        <p:style>
          <a:lnRef idx="2">
            <a:schemeClr val="accent5"/>
          </a:lnRef>
          <a:fillRef idx="1">
            <a:schemeClr val="lt1"/>
          </a:fillRef>
          <a:effectRef idx="0">
            <a:schemeClr val="accent5"/>
          </a:effectRef>
          <a:fontRef idx="minor">
            <a:schemeClr val="dk1"/>
          </a:fontRef>
        </p:style>
      </p:pic>
    </p:spTree>
    <p:extLst>
      <p:ext uri="{BB962C8B-B14F-4D97-AF65-F5344CB8AC3E}">
        <p14:creationId xmlns:p14="http://schemas.microsoft.com/office/powerpoint/2010/main" val="107517102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Grp="1" noChangeAspect="1" noChangeArrowheads="1"/>
          </p:cNvPicPr>
          <p:nvPr>
            <p:ph idx="1"/>
          </p:nvPr>
        </p:nvPicPr>
        <p:blipFill>
          <a:blip r:embed="rId2" cstate="print"/>
          <a:srcRect/>
          <a:stretch>
            <a:fillRect/>
          </a:stretch>
        </p:blipFill>
        <p:spPr bwMode="auto">
          <a:xfrm>
            <a:off x="0" y="980728"/>
            <a:ext cx="9146672" cy="5877272"/>
          </a:xfrm>
          <a:prstGeom prst="rect">
            <a:avLst/>
          </a:prstGeom>
        </p:spPr>
        <p:style>
          <a:lnRef idx="2">
            <a:schemeClr val="dk1"/>
          </a:lnRef>
          <a:fillRef idx="1">
            <a:schemeClr val="lt1"/>
          </a:fillRef>
          <a:effectRef idx="0">
            <a:schemeClr val="dk1"/>
          </a:effectRef>
          <a:fontRef idx="minor">
            <a:schemeClr val="dk1"/>
          </a:fontRef>
        </p:style>
      </p:pic>
      <p:sp>
        <p:nvSpPr>
          <p:cNvPr id="5" name="4 CuadroTexto"/>
          <p:cNvSpPr txBox="1"/>
          <p:nvPr/>
        </p:nvSpPr>
        <p:spPr>
          <a:xfrm>
            <a:off x="5148064" y="3212976"/>
            <a:ext cx="792088" cy="369332"/>
          </a:xfrm>
          <a:prstGeom prst="rect">
            <a:avLst/>
          </a:prstGeom>
          <a:noFill/>
        </p:spPr>
        <p:txBody>
          <a:bodyPr wrap="square" rtlCol="0">
            <a:spAutoFit/>
          </a:bodyPr>
          <a:lstStyle/>
          <a:p>
            <a:r>
              <a:rPr lang="es-CL" dirty="0" smtClean="0"/>
              <a:t>TACO</a:t>
            </a:r>
            <a:endParaRPr lang="es-CL" dirty="0"/>
          </a:p>
        </p:txBody>
      </p:sp>
      <p:cxnSp>
        <p:nvCxnSpPr>
          <p:cNvPr id="7" name="6 Conector recto de flecha"/>
          <p:cNvCxnSpPr/>
          <p:nvPr/>
        </p:nvCxnSpPr>
        <p:spPr>
          <a:xfrm flipV="1">
            <a:off x="5436096" y="2564904"/>
            <a:ext cx="144016" cy="792088"/>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14" name="13 Conector recto de flecha"/>
          <p:cNvCxnSpPr/>
          <p:nvPr/>
        </p:nvCxnSpPr>
        <p:spPr>
          <a:xfrm>
            <a:off x="5364088" y="3501008"/>
            <a:ext cx="72008" cy="792088"/>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16" name="15 CuadroTexto"/>
          <p:cNvSpPr txBox="1"/>
          <p:nvPr/>
        </p:nvSpPr>
        <p:spPr>
          <a:xfrm>
            <a:off x="0" y="5517232"/>
            <a:ext cx="9144000" cy="1323439"/>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s-CL" sz="2000" b="1" dirty="0" smtClean="0">
                <a:solidFill>
                  <a:schemeClr val="tx1"/>
                </a:solidFill>
                <a:latin typeface="Times New Roman" pitchFamily="18" charset="0"/>
                <a:cs typeface="Times New Roman" pitchFamily="18" charset="0"/>
              </a:rPr>
              <a:t>LA CARGA EXPLOSIVA DEL DETONADOR (FULMINANTE) VA ORIENTADA HACIA LA  CARGA EXPLOSIVA DEL TIRO, ES DECIR HACIA LA MAYOR COLUMA DE CARGA, ESTA ES UNA OPERACIÓN QUE DEBE REALIZARSE CON MUCHA DEDICACIÓN Y CONTROL</a:t>
            </a:r>
            <a:endParaRPr lang="es-CL" sz="2000" b="1" dirty="0">
              <a:solidFill>
                <a:schemeClr val="tx1"/>
              </a:solidFill>
              <a:latin typeface="Times New Roman" pitchFamily="18" charset="0"/>
              <a:cs typeface="Times New Roman" pitchFamily="18" charset="0"/>
            </a:endParaRPr>
          </a:p>
        </p:txBody>
      </p:sp>
      <p:cxnSp>
        <p:nvCxnSpPr>
          <p:cNvPr id="4" name="3 Conector recto"/>
          <p:cNvCxnSpPr>
            <a:endCxn id="16" idx="0"/>
          </p:cNvCxnSpPr>
          <p:nvPr/>
        </p:nvCxnSpPr>
        <p:spPr>
          <a:xfrm>
            <a:off x="4572000" y="0"/>
            <a:ext cx="0" cy="5517232"/>
          </a:xfrm>
          <a:prstGeom prst="line">
            <a:avLst/>
          </a:prstGeom>
        </p:spPr>
        <p:style>
          <a:lnRef idx="2">
            <a:schemeClr val="dk1"/>
          </a:lnRef>
          <a:fillRef idx="0">
            <a:schemeClr val="dk1"/>
          </a:fillRef>
          <a:effectRef idx="1">
            <a:schemeClr val="dk1"/>
          </a:effectRef>
          <a:fontRef idx="minor">
            <a:schemeClr val="tx1"/>
          </a:fontRef>
        </p:style>
      </p:cxnSp>
      <p:sp>
        <p:nvSpPr>
          <p:cNvPr id="8" name="7 CuadroTexto"/>
          <p:cNvSpPr txBox="1"/>
          <p:nvPr/>
        </p:nvSpPr>
        <p:spPr>
          <a:xfrm>
            <a:off x="251520" y="404664"/>
            <a:ext cx="3816424" cy="400110"/>
          </a:xfrm>
          <a:prstGeom prst="rect">
            <a:avLst/>
          </a:prstGeom>
          <a:noFill/>
        </p:spPr>
        <p:txBody>
          <a:bodyPr wrap="square" rtlCol="0">
            <a:spAutoFit/>
          </a:bodyPr>
          <a:lstStyle/>
          <a:p>
            <a:r>
              <a:rPr lang="es-CL" sz="2000" dirty="0" smtClean="0">
                <a:latin typeface="Times New Roman" pitchFamily="18" charset="0"/>
                <a:cs typeface="Times New Roman" pitchFamily="18" charset="0"/>
              </a:rPr>
              <a:t>CEBOS – PRIMA – EMPRIMAR </a:t>
            </a:r>
            <a:endParaRPr lang="es-CL" sz="2000" dirty="0">
              <a:latin typeface="Times New Roman" pitchFamily="18" charset="0"/>
              <a:cs typeface="Times New Roman" pitchFamily="18" charset="0"/>
            </a:endParaRPr>
          </a:p>
        </p:txBody>
      </p:sp>
      <p:sp>
        <p:nvSpPr>
          <p:cNvPr id="9" name="8 CuadroTexto"/>
          <p:cNvSpPr txBox="1"/>
          <p:nvPr/>
        </p:nvSpPr>
        <p:spPr>
          <a:xfrm>
            <a:off x="4572000" y="404664"/>
            <a:ext cx="4572000" cy="400110"/>
          </a:xfrm>
          <a:prstGeom prst="rect">
            <a:avLst/>
          </a:prstGeom>
          <a:noFill/>
        </p:spPr>
        <p:txBody>
          <a:bodyPr wrap="square" rtlCol="0">
            <a:spAutoFit/>
          </a:bodyPr>
          <a:lstStyle/>
          <a:p>
            <a:r>
              <a:rPr lang="es-CL" sz="2000" dirty="0" smtClean="0">
                <a:latin typeface="Times New Roman" pitchFamily="18" charset="0"/>
                <a:cs typeface="Times New Roman" pitchFamily="18" charset="0"/>
              </a:rPr>
              <a:t>CARGUIO CON: DINAMITA  - ANFO</a:t>
            </a:r>
            <a:endParaRPr lang="es-CL" sz="2000" dirty="0">
              <a:latin typeface="Times New Roman" pitchFamily="18" charset="0"/>
              <a:cs typeface="Times New Roman" pitchFamily="18" charset="0"/>
            </a:endParaRPr>
          </a:p>
        </p:txBody>
      </p:sp>
    </p:spTree>
    <p:extLst>
      <p:ext uri="{BB962C8B-B14F-4D97-AF65-F5344CB8AC3E}">
        <p14:creationId xmlns:p14="http://schemas.microsoft.com/office/powerpoint/2010/main" val="2537393269"/>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0" y="0"/>
            <a:ext cx="9144000" cy="6858000"/>
          </a:xfrm>
        </p:spPr>
        <p:style>
          <a:lnRef idx="2">
            <a:schemeClr val="dk1"/>
          </a:lnRef>
          <a:fillRef idx="1">
            <a:schemeClr val="lt1"/>
          </a:fillRef>
          <a:effectRef idx="0">
            <a:schemeClr val="dk1"/>
          </a:effectRef>
          <a:fontRef idx="minor">
            <a:schemeClr val="dk1"/>
          </a:fontRef>
        </p:style>
        <p:txBody>
          <a:bodyPr>
            <a:normAutofit/>
          </a:bodyPr>
          <a:lstStyle/>
          <a:p>
            <a:pPr marL="0" indent="0">
              <a:buNone/>
            </a:pPr>
            <a:r>
              <a:rPr lang="es-CL" sz="2400" u="sng" dirty="0" smtClean="0">
                <a:latin typeface="Times New Roman" pitchFamily="18" charset="0"/>
                <a:cs typeface="Times New Roman" pitchFamily="18" charset="0"/>
              </a:rPr>
              <a:t>FACTORES QUE INFLUYEN EN LA SELECCIÓN DEL EXPLOSIVO</a:t>
            </a:r>
            <a:r>
              <a:rPr lang="es-CL" sz="2400" dirty="0" smtClean="0">
                <a:latin typeface="Times New Roman" pitchFamily="18" charset="0"/>
                <a:cs typeface="Times New Roman" pitchFamily="18" charset="0"/>
              </a:rPr>
              <a:t>.</a:t>
            </a:r>
          </a:p>
          <a:p>
            <a:pPr marL="0" indent="0">
              <a:buNone/>
            </a:pPr>
            <a:r>
              <a:rPr lang="es-CL" sz="2400" u="sng" dirty="0" smtClean="0">
                <a:latin typeface="Times New Roman" pitchFamily="18" charset="0"/>
                <a:cs typeface="Times New Roman" pitchFamily="18" charset="0"/>
              </a:rPr>
              <a:t>A. Variables  Controlables</a:t>
            </a:r>
            <a:r>
              <a:rPr lang="es-CL" sz="2400" dirty="0" smtClean="0">
                <a:latin typeface="Times New Roman" pitchFamily="18" charset="0"/>
                <a:cs typeface="Times New Roman" pitchFamily="18" charset="0"/>
              </a:rPr>
              <a:t>: </a:t>
            </a:r>
          </a:p>
          <a:p>
            <a:pPr>
              <a:buFontTx/>
              <a:buChar char="-"/>
            </a:pPr>
            <a:r>
              <a:rPr lang="es-CL" sz="2400" dirty="0" smtClean="0">
                <a:latin typeface="Times New Roman" pitchFamily="18" charset="0"/>
                <a:cs typeface="Times New Roman" pitchFamily="18" charset="0"/>
              </a:rPr>
              <a:t>Diámetro de perforación </a:t>
            </a:r>
          </a:p>
          <a:p>
            <a:pPr>
              <a:buFontTx/>
              <a:buChar char="-"/>
            </a:pPr>
            <a:r>
              <a:rPr lang="es-CL" sz="2400" dirty="0" smtClean="0">
                <a:latin typeface="Times New Roman" pitchFamily="18" charset="0"/>
                <a:cs typeface="Times New Roman" pitchFamily="18" charset="0"/>
              </a:rPr>
              <a:t>Inclinación de la perforación </a:t>
            </a:r>
          </a:p>
          <a:p>
            <a:pPr>
              <a:buFontTx/>
              <a:buChar char="-"/>
            </a:pPr>
            <a:r>
              <a:rPr lang="es-CL" sz="2400" dirty="0" smtClean="0">
                <a:latin typeface="Times New Roman" pitchFamily="18" charset="0"/>
                <a:cs typeface="Times New Roman" pitchFamily="18" charset="0"/>
              </a:rPr>
              <a:t>Material del taco </a:t>
            </a:r>
          </a:p>
          <a:p>
            <a:pPr>
              <a:buFontTx/>
              <a:buChar char="-"/>
            </a:pPr>
            <a:r>
              <a:rPr lang="es-CL" sz="2400" dirty="0" smtClean="0">
                <a:latin typeface="Times New Roman" pitchFamily="18" charset="0"/>
                <a:cs typeface="Times New Roman" pitchFamily="18" charset="0"/>
              </a:rPr>
              <a:t>Burden </a:t>
            </a:r>
          </a:p>
          <a:p>
            <a:pPr>
              <a:buFontTx/>
              <a:buChar char="-"/>
            </a:pPr>
            <a:r>
              <a:rPr lang="es-CL" sz="2400" dirty="0" smtClean="0">
                <a:latin typeface="Times New Roman" pitchFamily="18" charset="0"/>
                <a:cs typeface="Times New Roman" pitchFamily="18" charset="0"/>
              </a:rPr>
              <a:t>Espaciamiento </a:t>
            </a:r>
          </a:p>
          <a:p>
            <a:pPr>
              <a:buFontTx/>
              <a:buChar char="-"/>
            </a:pPr>
            <a:r>
              <a:rPr lang="es-CL" sz="2400" dirty="0" smtClean="0">
                <a:latin typeface="Times New Roman" pitchFamily="18" charset="0"/>
                <a:cs typeface="Times New Roman" pitchFamily="18" charset="0"/>
              </a:rPr>
              <a:t>Tamaño de la tronadura </a:t>
            </a:r>
          </a:p>
          <a:p>
            <a:pPr>
              <a:buFontTx/>
              <a:buChar char="-"/>
            </a:pPr>
            <a:r>
              <a:rPr lang="es-CL" sz="2400" dirty="0" smtClean="0">
                <a:latin typeface="Times New Roman" pitchFamily="18" charset="0"/>
                <a:cs typeface="Times New Roman" pitchFamily="18" charset="0"/>
              </a:rPr>
              <a:t>Dirección de la tronadura </a:t>
            </a:r>
          </a:p>
          <a:p>
            <a:pPr>
              <a:buFontTx/>
              <a:buChar char="-"/>
            </a:pPr>
            <a:r>
              <a:rPr lang="es-CL" sz="2400" dirty="0" smtClean="0">
                <a:latin typeface="Times New Roman" pitchFamily="18" charset="0"/>
                <a:cs typeface="Times New Roman" pitchFamily="18" charset="0"/>
              </a:rPr>
              <a:t>Sistema de iniciación </a:t>
            </a:r>
          </a:p>
          <a:p>
            <a:pPr>
              <a:buFontTx/>
              <a:buChar char="-"/>
            </a:pPr>
            <a:r>
              <a:rPr lang="es-CL" sz="2400" dirty="0" smtClean="0">
                <a:latin typeface="Times New Roman" pitchFamily="18" charset="0"/>
                <a:cs typeface="Times New Roman" pitchFamily="18" charset="0"/>
              </a:rPr>
              <a:t>Tipo de explosivo – Métodos de carguío – Otros.</a:t>
            </a:r>
          </a:p>
          <a:p>
            <a:pPr marL="0" indent="0">
              <a:buNone/>
            </a:pPr>
            <a:r>
              <a:rPr lang="es-CL" sz="2400" u="sng" dirty="0" smtClean="0">
                <a:latin typeface="Times New Roman" pitchFamily="18" charset="0"/>
                <a:cs typeface="Times New Roman" pitchFamily="18" charset="0"/>
              </a:rPr>
              <a:t>B. Variables no Controlables</a:t>
            </a:r>
            <a:r>
              <a:rPr lang="es-CL" sz="2400" dirty="0" smtClean="0">
                <a:latin typeface="Times New Roman" pitchFamily="18" charset="0"/>
                <a:cs typeface="Times New Roman" pitchFamily="18" charset="0"/>
              </a:rPr>
              <a:t>: - Geología – Propiedades geomecánicas – Frecuencia de fracturas – Orientación de las fracturas – Condiciones de agua – Otros variables de la operación.</a:t>
            </a:r>
          </a:p>
          <a:p>
            <a:pPr marL="0" indent="0">
              <a:buNone/>
            </a:pPr>
            <a:endParaRPr lang="es-CL" sz="2400" dirty="0">
              <a:latin typeface="Times New Roman" pitchFamily="18" charset="0"/>
              <a:cs typeface="Times New Roman" pitchFamily="18" charset="0"/>
            </a:endParaRPr>
          </a:p>
        </p:txBody>
      </p:sp>
    </p:spTree>
    <p:extLst>
      <p:ext uri="{BB962C8B-B14F-4D97-AF65-F5344CB8AC3E}">
        <p14:creationId xmlns:p14="http://schemas.microsoft.com/office/powerpoint/2010/main" val="378594377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0" y="0"/>
            <a:ext cx="9144000" cy="6858000"/>
          </a:xfrm>
        </p:spPr>
        <p:style>
          <a:lnRef idx="2">
            <a:schemeClr val="dk1"/>
          </a:lnRef>
          <a:fillRef idx="1">
            <a:schemeClr val="lt1"/>
          </a:fillRef>
          <a:effectRef idx="0">
            <a:schemeClr val="dk1"/>
          </a:effectRef>
          <a:fontRef idx="minor">
            <a:schemeClr val="dk1"/>
          </a:fontRef>
        </p:style>
        <p:txBody>
          <a:bodyPr>
            <a:normAutofit lnSpcReduction="10000"/>
          </a:bodyPr>
          <a:lstStyle/>
          <a:p>
            <a:pPr marL="0" indent="0" algn="just">
              <a:buNone/>
            </a:pPr>
            <a:r>
              <a:rPr lang="es-ES" sz="2400" dirty="0" smtClean="0">
                <a:latin typeface="Times New Roman" pitchFamily="18" charset="0"/>
                <a:cs typeface="Times New Roman" pitchFamily="18" charset="0"/>
              </a:rPr>
              <a:t>     </a:t>
            </a:r>
            <a:r>
              <a:rPr lang="es-ES" sz="2400" u="sng" dirty="0" smtClean="0">
                <a:latin typeface="Times New Roman" pitchFamily="18" charset="0"/>
                <a:cs typeface="Times New Roman" pitchFamily="18" charset="0"/>
              </a:rPr>
              <a:t>CONSIDERACIONES GENERALES:</a:t>
            </a:r>
            <a:r>
              <a:rPr lang="es-ES" sz="2400" dirty="0" smtClean="0">
                <a:latin typeface="Times New Roman" pitchFamily="18" charset="0"/>
                <a:cs typeface="Times New Roman" pitchFamily="18" charset="0"/>
              </a:rPr>
              <a:t> </a:t>
            </a:r>
          </a:p>
          <a:p>
            <a:pPr algn="just"/>
            <a:r>
              <a:rPr lang="es-ES" sz="2400" dirty="0" smtClean="0">
                <a:latin typeface="Times New Roman" pitchFamily="18" charset="0"/>
                <a:cs typeface="Times New Roman" pitchFamily="18" charset="0"/>
              </a:rPr>
              <a:t>Se </a:t>
            </a:r>
            <a:r>
              <a:rPr lang="es-ES" sz="2400" dirty="0">
                <a:latin typeface="Times New Roman" pitchFamily="18" charset="0"/>
                <a:cs typeface="Times New Roman" pitchFamily="18" charset="0"/>
              </a:rPr>
              <a:t>considera un buen disparo al que tenga un 95% de rendimiento en relación al largo del tiro.</a:t>
            </a:r>
          </a:p>
          <a:p>
            <a:pPr algn="just"/>
            <a:r>
              <a:rPr lang="es-ES" sz="2400" dirty="0">
                <a:latin typeface="Times New Roman" pitchFamily="18" charset="0"/>
                <a:cs typeface="Times New Roman" pitchFamily="18" charset="0"/>
              </a:rPr>
              <a:t>Entonces el largo de resto de la perforación que quedara es del 5% del largo total de la perforación</a:t>
            </a:r>
            <a:r>
              <a:rPr lang="es-ES" sz="2400" dirty="0" smtClean="0">
                <a:latin typeface="Times New Roman" pitchFamily="18" charset="0"/>
                <a:cs typeface="Times New Roman" pitchFamily="18" charset="0"/>
              </a:rPr>
              <a:t>. (lo que no es avance)</a:t>
            </a:r>
            <a:endParaRPr lang="es-ES" sz="2400" dirty="0">
              <a:latin typeface="Times New Roman" pitchFamily="18" charset="0"/>
              <a:cs typeface="Times New Roman" pitchFamily="18" charset="0"/>
            </a:endParaRPr>
          </a:p>
          <a:p>
            <a:pPr algn="just"/>
            <a:r>
              <a:rPr lang="es-ES" sz="2400" dirty="0">
                <a:latin typeface="Times New Roman" pitchFamily="18" charset="0"/>
                <a:cs typeface="Times New Roman" pitchFamily="18" charset="0"/>
              </a:rPr>
              <a:t>El retardo en la secuencia del encendido influye en fragmentación y desplazamiento del material quebrado.</a:t>
            </a:r>
          </a:p>
          <a:p>
            <a:pPr algn="just"/>
            <a:r>
              <a:rPr lang="es-ES" sz="2400" dirty="0">
                <a:latin typeface="Times New Roman" pitchFamily="18" charset="0"/>
                <a:cs typeface="Times New Roman" pitchFamily="18" charset="0"/>
              </a:rPr>
              <a:t>La cantidad total de tiros de una frente esta dada por fórmula.</a:t>
            </a:r>
          </a:p>
          <a:p>
            <a:pPr algn="just"/>
            <a:r>
              <a:rPr lang="es-ES" sz="2400" dirty="0">
                <a:latin typeface="Times New Roman" pitchFamily="18" charset="0"/>
                <a:cs typeface="Times New Roman" pitchFamily="18" charset="0"/>
              </a:rPr>
              <a:t>El taco o vacío al final del tiro esta entre 60 a 80 cm. El carguío de una frente en cuanto a la cantidad de explosivo a usar, obedece a un cálculo, en igual forma también  la cantidad de perforaciones que llevara la frente.</a:t>
            </a:r>
          </a:p>
          <a:p>
            <a:pPr algn="just"/>
            <a:r>
              <a:rPr lang="es-ES" sz="2400" dirty="0">
                <a:latin typeface="Times New Roman" pitchFamily="18" charset="0"/>
                <a:cs typeface="Times New Roman" pitchFamily="18" charset="0"/>
              </a:rPr>
              <a:t>El diagrama de perforación varia si cambia la dureza de la roca (si es dura o más blanda). También variara según sea la fragmentación, granulometría que es el tamaño de la roca quebrada.</a:t>
            </a:r>
          </a:p>
          <a:p>
            <a:pPr algn="just"/>
            <a:r>
              <a:rPr lang="es-ES" sz="2400" dirty="0">
                <a:latin typeface="Times New Roman" pitchFamily="18" charset="0"/>
                <a:cs typeface="Times New Roman" pitchFamily="18" charset="0"/>
              </a:rPr>
              <a:t>Es recomendable que los operadores de carguío realicen el carguío siguiendo lo señalado en el diagrama de disparo, con lo que se conseguirá utilizar solamente el explosivo programado.</a:t>
            </a:r>
          </a:p>
          <a:p>
            <a:pPr algn="just"/>
            <a:endParaRPr lang="es-ES" sz="2400" dirty="0">
              <a:latin typeface="Times New Roman" pitchFamily="18" charset="0"/>
              <a:cs typeface="Times New Roman" pitchFamily="18" charset="0"/>
            </a:endParaRPr>
          </a:p>
          <a:p>
            <a:pPr marL="0" indent="0">
              <a:buNone/>
            </a:pPr>
            <a:endParaRPr lang="es-CL" sz="2400" dirty="0">
              <a:latin typeface="Times New Roman" pitchFamily="18" charset="0"/>
              <a:cs typeface="Times New Roman" pitchFamily="18" charset="0"/>
            </a:endParaRPr>
          </a:p>
        </p:txBody>
      </p:sp>
    </p:spTree>
    <p:extLst>
      <p:ext uri="{BB962C8B-B14F-4D97-AF65-F5344CB8AC3E}">
        <p14:creationId xmlns:p14="http://schemas.microsoft.com/office/powerpoint/2010/main" val="32645905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0" y="0"/>
            <a:ext cx="9144000" cy="6858000"/>
          </a:xfrm>
        </p:spPr>
        <p:txBody>
          <a:bodyPr>
            <a:normAutofit/>
          </a:bodyPr>
          <a:lstStyle/>
          <a:p>
            <a:pPr marL="0" indent="0" algn="just">
              <a:buNone/>
            </a:pPr>
            <a:r>
              <a:rPr lang="es-CL" sz="2400" u="sng" dirty="0" smtClean="0">
                <a:latin typeface="Times New Roman" pitchFamily="18" charset="0"/>
                <a:cs typeface="Times New Roman" pitchFamily="18" charset="0"/>
              </a:rPr>
              <a:t>FACTOR </a:t>
            </a:r>
            <a:r>
              <a:rPr lang="es-CL" sz="2400" u="sng" dirty="0">
                <a:latin typeface="Times New Roman" pitchFamily="18" charset="0"/>
                <a:cs typeface="Times New Roman" pitchFamily="18" charset="0"/>
              </a:rPr>
              <a:t>DE CARGA</a:t>
            </a:r>
            <a:r>
              <a:rPr lang="es-CL" sz="2400" dirty="0">
                <a:latin typeface="Times New Roman" pitchFamily="18" charset="0"/>
                <a:cs typeface="Times New Roman" pitchFamily="18" charset="0"/>
              </a:rPr>
              <a:t>:</a:t>
            </a:r>
            <a:r>
              <a:rPr lang="es-ES" sz="2400" dirty="0">
                <a:latin typeface="Times New Roman" pitchFamily="18" charset="0"/>
                <a:cs typeface="Times New Roman" pitchFamily="18" charset="0"/>
              </a:rPr>
              <a:t> </a:t>
            </a:r>
            <a:endParaRPr lang="es-ES" sz="2400" dirty="0" smtClean="0">
              <a:latin typeface="Times New Roman" pitchFamily="18" charset="0"/>
              <a:cs typeface="Times New Roman" pitchFamily="18" charset="0"/>
            </a:endParaRPr>
          </a:p>
          <a:p>
            <a:pPr marL="0" indent="0" algn="just">
              <a:buNone/>
            </a:pPr>
            <a:r>
              <a:rPr lang="es-ES" sz="2400" dirty="0" smtClean="0">
                <a:latin typeface="Times New Roman" pitchFamily="18" charset="0"/>
                <a:cs typeface="Times New Roman" pitchFamily="18" charset="0"/>
              </a:rPr>
              <a:t>Es  </a:t>
            </a:r>
            <a:r>
              <a:rPr lang="es-ES" sz="2400" dirty="0">
                <a:latin typeface="Times New Roman" pitchFamily="18" charset="0"/>
                <a:cs typeface="Times New Roman" pitchFamily="18" charset="0"/>
              </a:rPr>
              <a:t>un índice que nos muestra los kilos de explosivo que son necesarios para remover 1 m³ y se expresa en Kg/ m³. En los disparos este factor de carga (fc) puede ir de 1,200 Kg/ m³ a 3 kg/ m³ o más. (Estos valores son para secciones de labores de mina subterránea). Los elementos que conforman un diagrama disparo son:</a:t>
            </a:r>
          </a:p>
          <a:p>
            <a:pPr marL="0" indent="0" algn="just">
              <a:buNone/>
            </a:pPr>
            <a:r>
              <a:rPr lang="es-ES" sz="2400" dirty="0">
                <a:latin typeface="Times New Roman" pitchFamily="18" charset="0"/>
                <a:cs typeface="Times New Roman" pitchFamily="18" charset="0"/>
              </a:rPr>
              <a:t>1. Forma y dimensiones de la sección de la galería a cargar. </a:t>
            </a:r>
          </a:p>
          <a:p>
            <a:pPr marL="0" indent="0" algn="just">
              <a:buNone/>
            </a:pPr>
            <a:r>
              <a:rPr lang="es-ES" sz="2400" dirty="0">
                <a:latin typeface="Times New Roman" pitchFamily="18" charset="0"/>
                <a:cs typeface="Times New Roman" pitchFamily="18" charset="0"/>
              </a:rPr>
              <a:t>2. Ubicación y profundidad de los tiros.</a:t>
            </a:r>
          </a:p>
          <a:p>
            <a:pPr marL="0" indent="0" algn="just">
              <a:buNone/>
            </a:pPr>
            <a:r>
              <a:rPr lang="es-ES" sz="2400" dirty="0">
                <a:latin typeface="Times New Roman" pitchFamily="18" charset="0"/>
                <a:cs typeface="Times New Roman" pitchFamily="18" charset="0"/>
              </a:rPr>
              <a:t>3. Explosivos y accesorios empleados. </a:t>
            </a:r>
          </a:p>
          <a:p>
            <a:pPr marL="0" indent="0">
              <a:buNone/>
            </a:pPr>
            <a:r>
              <a:rPr lang="es-ES" sz="2400" dirty="0">
                <a:latin typeface="Times New Roman" pitchFamily="18" charset="0"/>
                <a:cs typeface="Times New Roman" pitchFamily="18" charset="0"/>
              </a:rPr>
              <a:t>4. Secuencia de iniciaciones.</a:t>
            </a:r>
            <a:r>
              <a:rPr lang="es-CL" sz="2400" dirty="0">
                <a:solidFill>
                  <a:srgbClr val="FF0000"/>
                </a:solidFill>
                <a:latin typeface="Times New Roman" pitchFamily="18" charset="0"/>
                <a:cs typeface="Times New Roman" pitchFamily="18" charset="0"/>
              </a:rPr>
              <a:t> </a:t>
            </a:r>
          </a:p>
          <a:p>
            <a:pPr marL="0" indent="0" algn="just">
              <a:buNone/>
            </a:pPr>
            <a:endParaRPr lang="es-CL" sz="2400" dirty="0">
              <a:latin typeface="Times New Roman" pitchFamily="18" charset="0"/>
              <a:cs typeface="Times New Roman" pitchFamily="18" charset="0"/>
            </a:endParaRPr>
          </a:p>
          <a:p>
            <a:endParaRPr lang="es-CL" dirty="0"/>
          </a:p>
        </p:txBody>
      </p:sp>
    </p:spTree>
    <p:extLst>
      <p:ext uri="{BB962C8B-B14F-4D97-AF65-F5344CB8AC3E}">
        <p14:creationId xmlns:p14="http://schemas.microsoft.com/office/powerpoint/2010/main" val="97333593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0" y="0"/>
            <a:ext cx="9144000" cy="6858000"/>
          </a:xfrm>
        </p:spPr>
        <p:style>
          <a:lnRef idx="2">
            <a:schemeClr val="dk1"/>
          </a:lnRef>
          <a:fillRef idx="1">
            <a:schemeClr val="lt1"/>
          </a:fillRef>
          <a:effectRef idx="0">
            <a:schemeClr val="dk1"/>
          </a:effectRef>
          <a:fontRef idx="minor">
            <a:schemeClr val="dk1"/>
          </a:fontRef>
        </p:style>
        <p:txBody>
          <a:bodyPr>
            <a:normAutofit lnSpcReduction="10000"/>
          </a:bodyPr>
          <a:lstStyle/>
          <a:p>
            <a:pPr marL="0" indent="0">
              <a:buNone/>
            </a:pPr>
            <a:r>
              <a:rPr lang="es-CL" sz="2200" dirty="0" smtClean="0">
                <a:solidFill>
                  <a:srgbClr val="FF0000"/>
                </a:solidFill>
                <a:latin typeface="Times New Roman" pitchFamily="18" charset="0"/>
                <a:cs typeface="Times New Roman" pitchFamily="18" charset="0"/>
              </a:rPr>
              <a:t>CIELO ABIERTO.</a:t>
            </a:r>
            <a:endParaRPr lang="es-CL" sz="2200" dirty="0">
              <a:solidFill>
                <a:srgbClr val="FF0000"/>
              </a:solidFill>
              <a:latin typeface="Times New Roman" pitchFamily="18" charset="0"/>
              <a:cs typeface="Times New Roman" pitchFamily="18" charset="0"/>
            </a:endParaRPr>
          </a:p>
          <a:p>
            <a:pPr>
              <a:buNone/>
            </a:pPr>
            <a:r>
              <a:rPr lang="es-CL" sz="2200" dirty="0">
                <a:latin typeface="Times New Roman" pitchFamily="18" charset="0"/>
                <a:cs typeface="Times New Roman" pitchFamily="18" charset="0"/>
              </a:rPr>
              <a:t>      g de explosivos/perforación</a:t>
            </a:r>
          </a:p>
          <a:p>
            <a:pPr>
              <a:buNone/>
            </a:pPr>
            <a:r>
              <a:rPr lang="es-CL" sz="2200" dirty="0">
                <a:latin typeface="Times New Roman" pitchFamily="18" charset="0"/>
                <a:cs typeface="Times New Roman" pitchFamily="18" charset="0"/>
              </a:rPr>
              <a:t>           TM Perforación.</a:t>
            </a:r>
          </a:p>
          <a:p>
            <a:pPr>
              <a:buNone/>
            </a:pPr>
            <a:endParaRPr lang="es-CL" sz="2200" dirty="0">
              <a:latin typeface="Times New Roman" pitchFamily="18" charset="0"/>
              <a:cs typeface="Times New Roman" pitchFamily="18" charset="0"/>
            </a:endParaRPr>
          </a:p>
          <a:p>
            <a:pPr>
              <a:buNone/>
            </a:pPr>
            <a:r>
              <a:rPr lang="es-CL" sz="2200" dirty="0">
                <a:latin typeface="Times New Roman" pitchFamily="18" charset="0"/>
                <a:cs typeface="Times New Roman" pitchFamily="18" charset="0"/>
              </a:rPr>
              <a:t>      g de explosivos/perforación.</a:t>
            </a:r>
          </a:p>
          <a:p>
            <a:pPr>
              <a:buNone/>
            </a:pPr>
            <a:r>
              <a:rPr lang="es-CL" sz="2200" dirty="0">
                <a:latin typeface="Times New Roman" pitchFamily="18" charset="0"/>
                <a:cs typeface="Times New Roman" pitchFamily="18" charset="0"/>
              </a:rPr>
              <a:t>                </a:t>
            </a:r>
            <a:r>
              <a:rPr lang="es-CL" sz="2200" dirty="0" smtClean="0">
                <a:latin typeface="Times New Roman" pitchFamily="18" charset="0"/>
                <a:cs typeface="Times New Roman" pitchFamily="18" charset="0"/>
              </a:rPr>
              <a:t>m³/ </a:t>
            </a:r>
            <a:r>
              <a:rPr lang="es-CL" sz="2200" dirty="0">
                <a:latin typeface="Times New Roman" pitchFamily="18" charset="0"/>
                <a:cs typeface="Times New Roman" pitchFamily="18" charset="0"/>
              </a:rPr>
              <a:t>perforación.</a:t>
            </a:r>
          </a:p>
          <a:p>
            <a:pPr>
              <a:buNone/>
            </a:pPr>
            <a:endParaRPr lang="es-CL" sz="2200" dirty="0">
              <a:latin typeface="Times New Roman" pitchFamily="18" charset="0"/>
              <a:cs typeface="Times New Roman" pitchFamily="18" charset="0"/>
            </a:endParaRPr>
          </a:p>
          <a:p>
            <a:pPr>
              <a:buNone/>
            </a:pPr>
            <a:r>
              <a:rPr lang="es-CL" sz="2200" dirty="0">
                <a:latin typeface="Times New Roman" pitchFamily="18" charset="0"/>
                <a:cs typeface="Times New Roman" pitchFamily="18" charset="0"/>
              </a:rPr>
              <a:t>     Rangos: 100  - 300 g/TM.</a:t>
            </a:r>
          </a:p>
          <a:p>
            <a:pPr marL="0" indent="0">
              <a:buNone/>
            </a:pPr>
            <a:r>
              <a:rPr lang="es-CL" sz="2200" dirty="0">
                <a:latin typeface="Times New Roman" pitchFamily="18" charset="0"/>
                <a:cs typeface="Times New Roman" pitchFamily="18" charset="0"/>
              </a:rPr>
              <a:t>                   250  -  750 </a:t>
            </a:r>
            <a:r>
              <a:rPr lang="es-CL" sz="2200" dirty="0" smtClean="0">
                <a:latin typeface="Times New Roman" pitchFamily="18" charset="0"/>
                <a:cs typeface="Times New Roman" pitchFamily="18" charset="0"/>
              </a:rPr>
              <a:t>g/m³. </a:t>
            </a:r>
          </a:p>
          <a:p>
            <a:pPr marL="0" indent="0">
              <a:buNone/>
            </a:pPr>
            <a:r>
              <a:rPr lang="es-CL" sz="2200" dirty="0" smtClean="0">
                <a:solidFill>
                  <a:srgbClr val="FF0000"/>
                </a:solidFill>
                <a:latin typeface="Times New Roman" pitchFamily="18" charset="0"/>
                <a:cs typeface="Times New Roman" pitchFamily="18" charset="0"/>
              </a:rPr>
              <a:t>MINERIA SUBTERRANEA.</a:t>
            </a:r>
            <a:endParaRPr lang="es-CL" sz="2200" dirty="0">
              <a:solidFill>
                <a:srgbClr val="FF0000"/>
              </a:solidFill>
              <a:latin typeface="Times New Roman" pitchFamily="18" charset="0"/>
              <a:cs typeface="Times New Roman" pitchFamily="18" charset="0"/>
            </a:endParaRPr>
          </a:p>
          <a:p>
            <a:pPr>
              <a:buNone/>
            </a:pPr>
            <a:r>
              <a:rPr lang="es-CL" sz="2200" dirty="0">
                <a:latin typeface="Times New Roman" pitchFamily="18" charset="0"/>
                <a:cs typeface="Times New Roman" pitchFamily="18" charset="0"/>
              </a:rPr>
              <a:t>         Kg de explosivos/perforación.</a:t>
            </a:r>
          </a:p>
          <a:p>
            <a:pPr>
              <a:buNone/>
            </a:pPr>
            <a:r>
              <a:rPr lang="es-CL" sz="2200" dirty="0">
                <a:latin typeface="Times New Roman" pitchFamily="18" charset="0"/>
                <a:cs typeface="Times New Roman" pitchFamily="18" charset="0"/>
              </a:rPr>
              <a:t>                      TM perforación.</a:t>
            </a:r>
          </a:p>
          <a:p>
            <a:pPr>
              <a:buNone/>
            </a:pPr>
            <a:endParaRPr lang="es-CL" sz="2200" dirty="0">
              <a:latin typeface="Times New Roman" pitchFamily="18" charset="0"/>
              <a:cs typeface="Times New Roman" pitchFamily="18" charset="0"/>
            </a:endParaRPr>
          </a:p>
          <a:p>
            <a:pPr>
              <a:buNone/>
            </a:pPr>
            <a:r>
              <a:rPr lang="es-CL" sz="2200" dirty="0">
                <a:latin typeface="Times New Roman" pitchFamily="18" charset="0"/>
                <a:cs typeface="Times New Roman" pitchFamily="18" charset="0"/>
              </a:rPr>
              <a:t>         Kg de explosivos/perforación.</a:t>
            </a:r>
          </a:p>
          <a:p>
            <a:pPr>
              <a:buNone/>
            </a:pPr>
            <a:r>
              <a:rPr lang="es-CL" sz="2200" dirty="0">
                <a:latin typeface="Times New Roman" pitchFamily="18" charset="0"/>
                <a:cs typeface="Times New Roman" pitchFamily="18" charset="0"/>
              </a:rPr>
              <a:t>                      </a:t>
            </a:r>
            <a:r>
              <a:rPr lang="es-CL" sz="2200" dirty="0" smtClean="0">
                <a:latin typeface="Times New Roman" pitchFamily="18" charset="0"/>
                <a:cs typeface="Times New Roman" pitchFamily="18" charset="0"/>
              </a:rPr>
              <a:t>m³ </a:t>
            </a:r>
            <a:r>
              <a:rPr lang="es-CL" sz="2200" dirty="0">
                <a:latin typeface="Times New Roman" pitchFamily="18" charset="0"/>
                <a:cs typeface="Times New Roman" pitchFamily="18" charset="0"/>
              </a:rPr>
              <a:t>perforación.</a:t>
            </a:r>
          </a:p>
          <a:p>
            <a:pPr>
              <a:buNone/>
            </a:pPr>
            <a:endParaRPr lang="es-CL" sz="2200" dirty="0">
              <a:latin typeface="Times New Roman" pitchFamily="18" charset="0"/>
              <a:cs typeface="Times New Roman" pitchFamily="18" charset="0"/>
            </a:endParaRPr>
          </a:p>
          <a:p>
            <a:pPr>
              <a:buNone/>
            </a:pPr>
            <a:r>
              <a:rPr lang="es-CL" sz="2200" dirty="0">
                <a:latin typeface="Times New Roman" pitchFamily="18" charset="0"/>
                <a:cs typeface="Times New Roman" pitchFamily="18" charset="0"/>
              </a:rPr>
              <a:t>     Rangos.  0,4 – 1,2 Kg/TM.</a:t>
            </a:r>
          </a:p>
          <a:p>
            <a:pPr>
              <a:buNone/>
            </a:pPr>
            <a:r>
              <a:rPr lang="es-CL" sz="2200" dirty="0">
                <a:latin typeface="Times New Roman" pitchFamily="18" charset="0"/>
                <a:cs typeface="Times New Roman" pitchFamily="18" charset="0"/>
              </a:rPr>
              <a:t>                    1,0 -  3,0 </a:t>
            </a:r>
            <a:r>
              <a:rPr lang="es-CL" sz="2200" dirty="0" smtClean="0">
                <a:latin typeface="Times New Roman" pitchFamily="18" charset="0"/>
                <a:cs typeface="Times New Roman" pitchFamily="18" charset="0"/>
              </a:rPr>
              <a:t>Kg/m³</a:t>
            </a:r>
            <a:endParaRPr lang="es-CL" sz="2200" dirty="0">
              <a:latin typeface="Times New Roman" pitchFamily="18" charset="0"/>
              <a:cs typeface="Times New Roman" pitchFamily="18" charset="0"/>
            </a:endParaRPr>
          </a:p>
          <a:p>
            <a:pPr>
              <a:buNone/>
            </a:pPr>
            <a:endParaRPr lang="es-CL" sz="2200" dirty="0" smtClean="0">
              <a:latin typeface="Times New Roman" pitchFamily="18" charset="0"/>
              <a:cs typeface="Times New Roman" pitchFamily="18" charset="0"/>
            </a:endParaRPr>
          </a:p>
          <a:p>
            <a:pPr>
              <a:buNone/>
            </a:pPr>
            <a:endParaRPr lang="es-CL" sz="2200" dirty="0">
              <a:latin typeface="Times New Roman" pitchFamily="18" charset="0"/>
              <a:cs typeface="Times New Roman" pitchFamily="18" charset="0"/>
            </a:endParaRPr>
          </a:p>
          <a:p>
            <a:pPr marL="0" indent="0" algn="just">
              <a:buNone/>
            </a:pPr>
            <a:endParaRPr lang="es-ES" sz="2400" dirty="0">
              <a:latin typeface="Times New Roman" pitchFamily="18" charset="0"/>
              <a:cs typeface="Times New Roman" pitchFamily="18" charset="0"/>
            </a:endParaRPr>
          </a:p>
          <a:p>
            <a:pPr marL="0" indent="0">
              <a:buNone/>
            </a:pPr>
            <a:endParaRPr lang="es-CL" dirty="0"/>
          </a:p>
        </p:txBody>
      </p:sp>
      <p:cxnSp>
        <p:nvCxnSpPr>
          <p:cNvPr id="9" name="8 Conector recto"/>
          <p:cNvCxnSpPr/>
          <p:nvPr/>
        </p:nvCxnSpPr>
        <p:spPr>
          <a:xfrm>
            <a:off x="539552" y="764704"/>
            <a:ext cx="3024336" cy="0"/>
          </a:xfrm>
          <a:prstGeom prst="line">
            <a:avLst/>
          </a:prstGeom>
        </p:spPr>
        <p:style>
          <a:lnRef idx="2">
            <a:schemeClr val="dk1"/>
          </a:lnRef>
          <a:fillRef idx="0">
            <a:schemeClr val="dk1"/>
          </a:fillRef>
          <a:effectRef idx="1">
            <a:schemeClr val="dk1"/>
          </a:effectRef>
          <a:fontRef idx="minor">
            <a:schemeClr val="tx1"/>
          </a:fontRef>
        </p:style>
      </p:cxnSp>
      <p:cxnSp>
        <p:nvCxnSpPr>
          <p:cNvPr id="11" name="10 Conector recto"/>
          <p:cNvCxnSpPr/>
          <p:nvPr/>
        </p:nvCxnSpPr>
        <p:spPr>
          <a:xfrm>
            <a:off x="539552" y="1916832"/>
            <a:ext cx="3024336" cy="0"/>
          </a:xfrm>
          <a:prstGeom prst="line">
            <a:avLst/>
          </a:prstGeom>
        </p:spPr>
        <p:style>
          <a:lnRef idx="2">
            <a:schemeClr val="dk1"/>
          </a:lnRef>
          <a:fillRef idx="0">
            <a:schemeClr val="dk1"/>
          </a:fillRef>
          <a:effectRef idx="1">
            <a:schemeClr val="dk1"/>
          </a:effectRef>
          <a:fontRef idx="minor">
            <a:schemeClr val="tx1"/>
          </a:fontRef>
        </p:style>
      </p:cxnSp>
      <p:cxnSp>
        <p:nvCxnSpPr>
          <p:cNvPr id="13" name="12 Conector recto"/>
          <p:cNvCxnSpPr/>
          <p:nvPr/>
        </p:nvCxnSpPr>
        <p:spPr>
          <a:xfrm>
            <a:off x="755576" y="4077072"/>
            <a:ext cx="3240360" cy="0"/>
          </a:xfrm>
          <a:prstGeom prst="line">
            <a:avLst/>
          </a:prstGeom>
        </p:spPr>
        <p:style>
          <a:lnRef idx="2">
            <a:schemeClr val="dk1"/>
          </a:lnRef>
          <a:fillRef idx="0">
            <a:schemeClr val="dk1"/>
          </a:fillRef>
          <a:effectRef idx="1">
            <a:schemeClr val="dk1"/>
          </a:effectRef>
          <a:fontRef idx="minor">
            <a:schemeClr val="tx1"/>
          </a:fontRef>
        </p:style>
      </p:cxnSp>
      <p:cxnSp>
        <p:nvCxnSpPr>
          <p:cNvPr id="15" name="14 Conector recto"/>
          <p:cNvCxnSpPr/>
          <p:nvPr/>
        </p:nvCxnSpPr>
        <p:spPr>
          <a:xfrm>
            <a:off x="755576" y="5157192"/>
            <a:ext cx="3240360" cy="0"/>
          </a:xfrm>
          <a:prstGeom prst="line">
            <a:avLst/>
          </a:prstGeom>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111651445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0" y="0"/>
            <a:ext cx="9144000" cy="6858000"/>
          </a:xfrm>
        </p:spPr>
        <p:style>
          <a:lnRef idx="2">
            <a:schemeClr val="dk1"/>
          </a:lnRef>
          <a:fillRef idx="1">
            <a:schemeClr val="lt1"/>
          </a:fillRef>
          <a:effectRef idx="0">
            <a:schemeClr val="dk1"/>
          </a:effectRef>
          <a:fontRef idx="minor">
            <a:schemeClr val="dk1"/>
          </a:fontRef>
        </p:style>
        <p:txBody>
          <a:bodyPr>
            <a:normAutofit fontScale="70000" lnSpcReduction="20000"/>
          </a:bodyPr>
          <a:lstStyle/>
          <a:p>
            <a:pPr marL="0" indent="0" algn="just">
              <a:buNone/>
            </a:pPr>
            <a:r>
              <a:rPr lang="es-CL" sz="3400" dirty="0" smtClean="0">
                <a:latin typeface="Times New Roman" pitchFamily="18" charset="0"/>
                <a:cs typeface="Times New Roman" pitchFamily="18" charset="0"/>
              </a:rPr>
              <a:t>    </a:t>
            </a:r>
            <a:r>
              <a:rPr lang="es-CL" sz="3400" u="sng" dirty="0" smtClean="0">
                <a:latin typeface="Times New Roman" pitchFamily="18" charset="0"/>
                <a:cs typeface="Times New Roman" pitchFamily="18" charset="0"/>
              </a:rPr>
              <a:t>CARGUIO DE ANFO EN FORMA SEMIMECANIZADA.</a:t>
            </a:r>
          </a:p>
          <a:p>
            <a:pPr algn="just">
              <a:buFontTx/>
              <a:buChar char="•"/>
            </a:pPr>
            <a:r>
              <a:rPr lang="es-ES" sz="3400" dirty="0" smtClean="0">
                <a:latin typeface="Times New Roman" pitchFamily="18" charset="0"/>
                <a:cs typeface="Times New Roman" pitchFamily="18" charset="0"/>
              </a:rPr>
              <a:t>a. </a:t>
            </a:r>
            <a:r>
              <a:rPr lang="es-ES" sz="3400" dirty="0" smtClean="0">
                <a:solidFill>
                  <a:schemeClr val="tx1"/>
                </a:solidFill>
                <a:latin typeface="Times New Roman" pitchFamily="18" charset="0"/>
                <a:cs typeface="Times New Roman" pitchFamily="18" charset="0"/>
              </a:rPr>
              <a:t>Colocar </a:t>
            </a:r>
            <a:r>
              <a:rPr lang="es-ES" sz="3400" dirty="0">
                <a:solidFill>
                  <a:schemeClr val="tx1"/>
                </a:solidFill>
                <a:latin typeface="Times New Roman" pitchFamily="18" charset="0"/>
                <a:cs typeface="Times New Roman" pitchFamily="18" charset="0"/>
              </a:rPr>
              <a:t>manguera de carguío antiestática en la salida inferior del </a:t>
            </a:r>
            <a:r>
              <a:rPr lang="es-ES" sz="3400" dirty="0" smtClean="0">
                <a:solidFill>
                  <a:schemeClr val="tx1"/>
                </a:solidFill>
                <a:latin typeface="Times New Roman" pitchFamily="18" charset="0"/>
                <a:cs typeface="Times New Roman" pitchFamily="18" charset="0"/>
              </a:rPr>
              <a:t>cono – b. Colocar </a:t>
            </a:r>
            <a:r>
              <a:rPr lang="es-ES" sz="3400" dirty="0">
                <a:solidFill>
                  <a:schemeClr val="tx1"/>
                </a:solidFill>
                <a:latin typeface="Times New Roman" pitchFamily="18" charset="0"/>
                <a:cs typeface="Times New Roman" pitchFamily="18" charset="0"/>
              </a:rPr>
              <a:t>manguera de escape de </a:t>
            </a:r>
            <a:r>
              <a:rPr lang="es-ES" sz="3400" dirty="0" smtClean="0">
                <a:solidFill>
                  <a:schemeClr val="tx1"/>
                </a:solidFill>
                <a:latin typeface="Times New Roman" pitchFamily="18" charset="0"/>
                <a:cs typeface="Times New Roman" pitchFamily="18" charset="0"/>
              </a:rPr>
              <a:t>aire – c. Colocar </a:t>
            </a:r>
            <a:r>
              <a:rPr lang="es-ES" sz="3400" dirty="0">
                <a:solidFill>
                  <a:schemeClr val="tx1"/>
                </a:solidFill>
                <a:latin typeface="Times New Roman" pitchFamily="18" charset="0"/>
                <a:cs typeface="Times New Roman" pitchFamily="18" charset="0"/>
              </a:rPr>
              <a:t>manguera de aire desde la red a la </a:t>
            </a:r>
            <a:r>
              <a:rPr lang="es-ES" sz="3400" dirty="0" smtClean="0">
                <a:solidFill>
                  <a:schemeClr val="tx1"/>
                </a:solidFill>
                <a:latin typeface="Times New Roman" pitchFamily="18" charset="0"/>
                <a:cs typeface="Times New Roman" pitchFamily="18" charset="0"/>
              </a:rPr>
              <a:t>cargadora – d. Cerrar </a:t>
            </a:r>
            <a:r>
              <a:rPr lang="es-ES" sz="3400" dirty="0">
                <a:solidFill>
                  <a:schemeClr val="tx1"/>
                </a:solidFill>
                <a:latin typeface="Times New Roman" pitchFamily="18" charset="0"/>
                <a:cs typeface="Times New Roman" pitchFamily="18" charset="0"/>
              </a:rPr>
              <a:t>válvula de escape del equipo y abrir la válvula de entrada de aire al </a:t>
            </a:r>
            <a:r>
              <a:rPr lang="es-ES" sz="3400" dirty="0" smtClean="0">
                <a:solidFill>
                  <a:schemeClr val="tx1"/>
                </a:solidFill>
                <a:latin typeface="Times New Roman" pitchFamily="18" charset="0"/>
                <a:cs typeface="Times New Roman" pitchFamily="18" charset="0"/>
              </a:rPr>
              <a:t>equipo – e. </a:t>
            </a:r>
            <a:r>
              <a:rPr lang="es-ES" sz="3400" dirty="0">
                <a:solidFill>
                  <a:schemeClr val="tx1"/>
                </a:solidFill>
                <a:latin typeface="Times New Roman" pitchFamily="18" charset="0"/>
                <a:cs typeface="Times New Roman" pitchFamily="18" charset="0"/>
              </a:rPr>
              <a:t>Probar el equipo haciendo el soplado de la </a:t>
            </a:r>
            <a:r>
              <a:rPr lang="es-ES" sz="3400" dirty="0" smtClean="0">
                <a:solidFill>
                  <a:schemeClr val="tx1"/>
                </a:solidFill>
                <a:latin typeface="Times New Roman" pitchFamily="18" charset="0"/>
                <a:cs typeface="Times New Roman" pitchFamily="18" charset="0"/>
              </a:rPr>
              <a:t>manguera – f. Cortar </a:t>
            </a:r>
            <a:r>
              <a:rPr lang="es-ES" sz="3400" dirty="0">
                <a:solidFill>
                  <a:schemeClr val="tx1"/>
                </a:solidFill>
                <a:latin typeface="Times New Roman" pitchFamily="18" charset="0"/>
                <a:cs typeface="Times New Roman" pitchFamily="18" charset="0"/>
              </a:rPr>
              <a:t>aire con la válvula de entrada y abrir válvula de escape (</a:t>
            </a:r>
            <a:r>
              <a:rPr lang="es-ES" sz="3400" dirty="0" smtClean="0">
                <a:solidFill>
                  <a:schemeClr val="tx1"/>
                </a:solidFill>
                <a:latin typeface="Times New Roman" pitchFamily="18" charset="0"/>
                <a:cs typeface="Times New Roman" pitchFamily="18" charset="0"/>
              </a:rPr>
              <a:t>salida) – g. Rellenar </a:t>
            </a:r>
            <a:r>
              <a:rPr lang="es-ES" sz="3400" dirty="0">
                <a:solidFill>
                  <a:schemeClr val="tx1"/>
                </a:solidFill>
                <a:latin typeface="Times New Roman" pitchFamily="18" charset="0"/>
                <a:cs typeface="Times New Roman" pitchFamily="18" charset="0"/>
              </a:rPr>
              <a:t>depósito con </a:t>
            </a:r>
            <a:r>
              <a:rPr lang="es-ES" sz="3400" dirty="0" smtClean="0">
                <a:solidFill>
                  <a:schemeClr val="tx1"/>
                </a:solidFill>
                <a:latin typeface="Times New Roman" pitchFamily="18" charset="0"/>
                <a:cs typeface="Times New Roman" pitchFamily="18" charset="0"/>
              </a:rPr>
              <a:t>Anfo – h. Regular </a:t>
            </a:r>
            <a:r>
              <a:rPr lang="es-ES" sz="3400" dirty="0">
                <a:solidFill>
                  <a:schemeClr val="tx1"/>
                </a:solidFill>
                <a:latin typeface="Times New Roman" pitchFamily="18" charset="0"/>
                <a:cs typeface="Times New Roman" pitchFamily="18" charset="0"/>
              </a:rPr>
              <a:t>presión del </a:t>
            </a:r>
            <a:r>
              <a:rPr lang="es-ES" sz="3400" dirty="0" smtClean="0">
                <a:solidFill>
                  <a:schemeClr val="tx1"/>
                </a:solidFill>
                <a:latin typeface="Times New Roman" pitchFamily="18" charset="0"/>
                <a:cs typeface="Times New Roman" pitchFamily="18" charset="0"/>
              </a:rPr>
              <a:t>manómetro </a:t>
            </a:r>
            <a:r>
              <a:rPr lang="es-ES" sz="3400" dirty="0" smtClean="0">
                <a:latin typeface="Times New Roman" pitchFamily="18" charset="0"/>
                <a:cs typeface="Times New Roman" pitchFamily="18" charset="0"/>
              </a:rPr>
              <a:t>– i. Equipo </a:t>
            </a:r>
            <a:r>
              <a:rPr lang="es-ES" sz="3400" dirty="0">
                <a:latin typeface="Times New Roman" pitchFamily="18" charset="0"/>
                <a:cs typeface="Times New Roman" pitchFamily="18" charset="0"/>
              </a:rPr>
              <a:t>OK (proceder al carguío</a:t>
            </a:r>
            <a:r>
              <a:rPr lang="es-ES" sz="3400" dirty="0" smtClean="0">
                <a:latin typeface="Times New Roman" pitchFamily="18" charset="0"/>
                <a:cs typeface="Times New Roman" pitchFamily="18" charset="0"/>
              </a:rPr>
              <a:t>).</a:t>
            </a:r>
            <a:r>
              <a:rPr lang="es-ES" sz="3400" dirty="0">
                <a:latin typeface="Times New Roman" pitchFamily="18" charset="0"/>
                <a:cs typeface="Times New Roman" pitchFamily="18" charset="0"/>
              </a:rPr>
              <a:t> </a:t>
            </a:r>
            <a:endParaRPr lang="es-ES" sz="3400" dirty="0" smtClean="0">
              <a:latin typeface="Times New Roman" pitchFamily="18" charset="0"/>
              <a:cs typeface="Times New Roman" pitchFamily="18" charset="0"/>
            </a:endParaRPr>
          </a:p>
          <a:p>
            <a:pPr algn="just">
              <a:buFontTx/>
              <a:buChar char="•"/>
            </a:pPr>
            <a:r>
              <a:rPr lang="es-ES" sz="3400" dirty="0" smtClean="0">
                <a:latin typeface="Times New Roman" pitchFamily="18" charset="0"/>
                <a:cs typeface="Times New Roman" pitchFamily="18" charset="0"/>
              </a:rPr>
              <a:t>Estas </a:t>
            </a:r>
            <a:r>
              <a:rPr lang="es-ES" sz="3400" dirty="0">
                <a:latin typeface="Times New Roman" pitchFamily="18" charset="0"/>
                <a:cs typeface="Times New Roman" pitchFamily="18" charset="0"/>
              </a:rPr>
              <a:t>etapas exigen una gran coordinación y entendimiento entre estas dos personas ya que de ello depende un buen carguío y resultado de la tronadura.</a:t>
            </a:r>
          </a:p>
          <a:p>
            <a:pPr algn="just">
              <a:buFontTx/>
              <a:buChar char="•"/>
            </a:pPr>
            <a:r>
              <a:rPr lang="es-ES" sz="3400" dirty="0">
                <a:latin typeface="Times New Roman" pitchFamily="18" charset="0"/>
                <a:cs typeface="Times New Roman" pitchFamily="18" charset="0"/>
              </a:rPr>
              <a:t>Con una buena coordinación se logra una menor perdida de </a:t>
            </a:r>
            <a:r>
              <a:rPr lang="es-ES" sz="3400" dirty="0" smtClean="0">
                <a:latin typeface="Times New Roman" pitchFamily="18" charset="0"/>
                <a:cs typeface="Times New Roman" pitchFamily="18" charset="0"/>
              </a:rPr>
              <a:t>Anfo </a:t>
            </a:r>
            <a:r>
              <a:rPr lang="es-ES" sz="3400" dirty="0">
                <a:latin typeface="Times New Roman" pitchFamily="18" charset="0"/>
                <a:cs typeface="Times New Roman" pitchFamily="18" charset="0"/>
              </a:rPr>
              <a:t>y mayor rapidez en la ejecución del trabajo, basado en un aviso a tiempo y una corta de aire a tiempo.</a:t>
            </a:r>
          </a:p>
          <a:p>
            <a:pPr algn="just">
              <a:buFontTx/>
              <a:buChar char="•"/>
            </a:pPr>
            <a:r>
              <a:rPr lang="es-ES" sz="3400" dirty="0">
                <a:latin typeface="Times New Roman" pitchFamily="18" charset="0"/>
                <a:cs typeface="Times New Roman" pitchFamily="18" charset="0"/>
              </a:rPr>
              <a:t>Una vez cargada la frente deben retirarse los equipos, las mangueras y dejarlas en un lugar seguro para que no sean dañadas por el disparo o atropellada por los equipos de marina. </a:t>
            </a:r>
          </a:p>
          <a:p>
            <a:pPr algn="just">
              <a:buFontTx/>
              <a:buChar char="•"/>
            </a:pPr>
            <a:r>
              <a:rPr lang="es-ES" sz="3400" dirty="0">
                <a:latin typeface="Times New Roman" pitchFamily="18" charset="0"/>
                <a:cs typeface="Times New Roman" pitchFamily="18" charset="0"/>
              </a:rPr>
              <a:t>En todo momento los operadores del carguío con </a:t>
            </a:r>
            <a:r>
              <a:rPr lang="es-ES" sz="3400" dirty="0" smtClean="0">
                <a:latin typeface="Times New Roman" pitchFamily="18" charset="0"/>
                <a:cs typeface="Times New Roman" pitchFamily="18" charset="0"/>
              </a:rPr>
              <a:t>Anfo </a:t>
            </a:r>
            <a:r>
              <a:rPr lang="es-ES" sz="3400" dirty="0">
                <a:latin typeface="Times New Roman" pitchFamily="18" charset="0"/>
                <a:cs typeface="Times New Roman" pitchFamily="18" charset="0"/>
              </a:rPr>
              <a:t>deben usar sus equipos de protección personal (E.P.P).</a:t>
            </a:r>
          </a:p>
          <a:p>
            <a:pPr marL="0" indent="0" algn="just">
              <a:buNone/>
            </a:pPr>
            <a:endParaRPr lang="es-ES" sz="2400" dirty="0">
              <a:latin typeface="Times New Roman" pitchFamily="18" charset="0"/>
              <a:cs typeface="Times New Roman" pitchFamily="18" charset="0"/>
            </a:endParaRPr>
          </a:p>
          <a:p>
            <a:pPr marL="0" indent="0">
              <a:buNone/>
            </a:pPr>
            <a:r>
              <a:rPr lang="es-CL" sz="2400" dirty="0" smtClean="0">
                <a:latin typeface="Times New Roman" pitchFamily="18" charset="0"/>
                <a:cs typeface="Times New Roman" pitchFamily="18" charset="0"/>
              </a:rPr>
              <a:t>.</a:t>
            </a:r>
          </a:p>
          <a:p>
            <a:pPr marL="0" indent="0">
              <a:buNone/>
            </a:pPr>
            <a:endParaRPr lang="es-CL" sz="2400" dirty="0">
              <a:latin typeface="Times New Roman" pitchFamily="18" charset="0"/>
              <a:cs typeface="Times New Roman" pitchFamily="18" charset="0"/>
            </a:endParaRPr>
          </a:p>
        </p:txBody>
      </p:sp>
    </p:spTree>
    <p:extLst>
      <p:ext uri="{BB962C8B-B14F-4D97-AF65-F5344CB8AC3E}">
        <p14:creationId xmlns:p14="http://schemas.microsoft.com/office/powerpoint/2010/main" val="279619510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CL" dirty="0"/>
          </a:p>
        </p:txBody>
      </p:sp>
      <p:pic>
        <p:nvPicPr>
          <p:cNvPr id="5122" name="Picture 2" descr="C:\Users\Victor\Desktop\Cargadoras Manuales.png"/>
          <p:cNvPicPr>
            <a:picLocks noGrp="1" noChangeAspect="1" noChangeArrowheads="1"/>
          </p:cNvPicPr>
          <p:nvPr>
            <p:ph idx="1"/>
          </p:nvPr>
        </p:nvPicPr>
        <p:blipFill>
          <a:blip r:embed="rId2" cstate="print"/>
          <a:srcRect/>
          <a:stretch>
            <a:fillRect/>
          </a:stretch>
        </p:blipFill>
        <p:spPr bwMode="auto">
          <a:xfrm>
            <a:off x="0" y="1"/>
            <a:ext cx="9144000" cy="6858000"/>
          </a:xfrm>
          <a:prstGeom prst="rect">
            <a:avLst/>
          </a:prstGeom>
        </p:spPr>
        <p:style>
          <a:lnRef idx="2">
            <a:schemeClr val="dk1"/>
          </a:lnRef>
          <a:fillRef idx="1">
            <a:schemeClr val="lt1"/>
          </a:fillRef>
          <a:effectRef idx="0">
            <a:schemeClr val="dk1"/>
          </a:effectRef>
          <a:fontRef idx="minor">
            <a:schemeClr val="dk1"/>
          </a:fontRef>
        </p:style>
      </p:pic>
    </p:spTree>
    <p:extLst>
      <p:ext uri="{BB962C8B-B14F-4D97-AF65-F5344CB8AC3E}">
        <p14:creationId xmlns:p14="http://schemas.microsoft.com/office/powerpoint/2010/main" val="2434429738"/>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0" y="0"/>
            <a:ext cx="9144000" cy="6858000"/>
          </a:xfrm>
        </p:spPr>
        <p:txBody>
          <a:bodyPr/>
          <a:lstStyle/>
          <a:p>
            <a:pPr marL="0" indent="0">
              <a:buNone/>
            </a:pPr>
            <a:r>
              <a:rPr lang="es-ES" dirty="0" smtClean="0">
                <a:solidFill>
                  <a:srgbClr val="FF0000"/>
                </a:solidFill>
                <a:latin typeface="Times New Roman" pitchFamily="18" charset="0"/>
                <a:cs typeface="Times New Roman" pitchFamily="18" charset="0"/>
              </a:rPr>
              <a:t>  </a:t>
            </a:r>
            <a:r>
              <a:rPr lang="es-ES" u="sng" dirty="0" smtClean="0">
                <a:solidFill>
                  <a:srgbClr val="FF0000"/>
                </a:solidFill>
                <a:latin typeface="Times New Roman" pitchFamily="18" charset="0"/>
                <a:cs typeface="Times New Roman" pitchFamily="18" charset="0"/>
              </a:rPr>
              <a:t>CARGUÍO </a:t>
            </a:r>
            <a:r>
              <a:rPr lang="es-ES" u="sng" dirty="0">
                <a:solidFill>
                  <a:srgbClr val="FF0000"/>
                </a:solidFill>
                <a:latin typeface="Times New Roman" pitchFamily="18" charset="0"/>
                <a:cs typeface="Times New Roman" pitchFamily="18" charset="0"/>
              </a:rPr>
              <a:t>DE ANFOS CON UTILITARIOS</a:t>
            </a:r>
            <a:endParaRPr lang="es-CL" dirty="0"/>
          </a:p>
        </p:txBody>
      </p:sp>
      <p:sp>
        <p:nvSpPr>
          <p:cNvPr id="4" name="3 Rectángulo"/>
          <p:cNvSpPr/>
          <p:nvPr/>
        </p:nvSpPr>
        <p:spPr>
          <a:xfrm>
            <a:off x="0" y="548680"/>
            <a:ext cx="9144000" cy="5632311"/>
          </a:xfrm>
          <a:prstGeom prst="rect">
            <a:avLst/>
          </a:prstGeom>
        </p:spPr>
        <p:txBody>
          <a:bodyPr wrap="square">
            <a:spAutoFit/>
          </a:bodyPr>
          <a:lstStyle/>
          <a:p>
            <a:pPr algn="just">
              <a:buFontTx/>
              <a:buChar char="•"/>
            </a:pPr>
            <a:r>
              <a:rPr lang="es-ES" sz="2400" dirty="0">
                <a:latin typeface="Times New Roman" pitchFamily="18" charset="0"/>
                <a:cs typeface="Times New Roman" pitchFamily="18" charset="0"/>
              </a:rPr>
              <a:t>El conductor deberá tener licencia de conducir clase D.</a:t>
            </a:r>
          </a:p>
          <a:p>
            <a:pPr algn="just">
              <a:buFontTx/>
              <a:buChar char="•"/>
            </a:pPr>
            <a:r>
              <a:rPr lang="es-ES" sz="2400" dirty="0">
                <a:latin typeface="Times New Roman" pitchFamily="18" charset="0"/>
                <a:cs typeface="Times New Roman" pitchFamily="18" charset="0"/>
              </a:rPr>
              <a:t>El deposito tipo pera es mas grande tiene mas capacidad de almacenaje, el relleno de la pera se hace una vez.</a:t>
            </a:r>
          </a:p>
          <a:p>
            <a:pPr algn="just">
              <a:buFontTx/>
              <a:buChar char="•"/>
            </a:pPr>
            <a:r>
              <a:rPr lang="es-ES" sz="2400" dirty="0">
                <a:latin typeface="Times New Roman" pitchFamily="18" charset="0"/>
                <a:cs typeface="Times New Roman" pitchFamily="18" charset="0"/>
              </a:rPr>
              <a:t>El operador de camión y los operadores de carguío deben tener licencia de explosivos y conocer el reglamento de explosivos.</a:t>
            </a:r>
          </a:p>
          <a:p>
            <a:pPr algn="just">
              <a:buFontTx/>
              <a:buChar char="•"/>
            </a:pPr>
            <a:r>
              <a:rPr lang="es-ES" sz="2400" dirty="0">
                <a:latin typeface="Times New Roman" pitchFamily="18" charset="0"/>
                <a:cs typeface="Times New Roman" pitchFamily="18" charset="0"/>
              </a:rPr>
              <a:t>Estos equipos tienen ventaja respecto del manual ya que se elimina el traslado de la cargadora a pulso o en vehículo. Los elementos que componen la cargadora de estos equipos como manómetros, válvulas y mangueras no quedan expuestas a malos tratos, comparado con el equipo manual.</a:t>
            </a:r>
          </a:p>
          <a:p>
            <a:pPr algn="just">
              <a:buFontTx/>
              <a:buChar char="•"/>
            </a:pPr>
            <a:r>
              <a:rPr lang="es-ES" sz="2400" dirty="0">
                <a:latin typeface="Times New Roman" pitchFamily="18" charset="0"/>
                <a:cs typeface="Times New Roman" pitchFamily="18" charset="0"/>
              </a:rPr>
              <a:t>El equipo cargador no debe ser estacionado donde quede expuesto a proyecciones de piedras provenientes de un disparo, golpes con otros vehículos (choques).</a:t>
            </a:r>
          </a:p>
          <a:p>
            <a:pPr algn="just">
              <a:buFontTx/>
              <a:buChar char="•"/>
            </a:pPr>
            <a:r>
              <a:rPr lang="es-ES" sz="2400" dirty="0">
                <a:latin typeface="Times New Roman" pitchFamily="18" charset="0"/>
                <a:cs typeface="Times New Roman" pitchFamily="18" charset="0"/>
              </a:rPr>
              <a:t>Este tipo de utilitario tiene un compresor incluido para cargar y en caso que este falle puede conectarse la cargadora a la red de aire comprimido. </a:t>
            </a:r>
          </a:p>
        </p:txBody>
      </p:sp>
    </p:spTree>
    <p:extLst>
      <p:ext uri="{BB962C8B-B14F-4D97-AF65-F5344CB8AC3E}">
        <p14:creationId xmlns:p14="http://schemas.microsoft.com/office/powerpoint/2010/main" val="55035300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Victor\Desktop\vehiculo-de-transporte-carga-de-explosivos-cargadora-de-nafo-383724.jpg"/>
          <p:cNvPicPr>
            <a:picLocks noGrp="1" noChangeAspect="1" noChangeArrowheads="1"/>
          </p:cNvPicPr>
          <p:nvPr>
            <p:ph idx="1"/>
          </p:nvPr>
        </p:nvPicPr>
        <p:blipFill>
          <a:blip r:embed="rId2" cstate="print"/>
          <a:srcRect/>
          <a:stretch>
            <a:fillRect/>
          </a:stretch>
        </p:blipFill>
        <p:spPr bwMode="auto">
          <a:xfrm>
            <a:off x="0" y="0"/>
            <a:ext cx="9144000" cy="3429000"/>
          </a:xfrm>
          <a:prstGeom prst="rect">
            <a:avLst/>
          </a:prstGeom>
        </p:spPr>
        <p:style>
          <a:lnRef idx="2">
            <a:schemeClr val="dk1"/>
          </a:lnRef>
          <a:fillRef idx="1">
            <a:schemeClr val="lt1"/>
          </a:fillRef>
          <a:effectRef idx="0">
            <a:schemeClr val="dk1"/>
          </a:effectRef>
          <a:fontRef idx="minor">
            <a:schemeClr val="dk1"/>
          </a:fontRef>
        </p:style>
      </p:pic>
      <p:pic>
        <p:nvPicPr>
          <p:cNvPr id="5" name="Picture 2" descr="C:\Users\Victor\Desktop\Cargador de Explosivos.jpg"/>
          <p:cNvPicPr>
            <a:picLocks noChangeAspect="1" noChangeArrowheads="1"/>
          </p:cNvPicPr>
          <p:nvPr/>
        </p:nvPicPr>
        <p:blipFill>
          <a:blip r:embed="rId3" cstate="print"/>
          <a:srcRect/>
          <a:stretch>
            <a:fillRect/>
          </a:stretch>
        </p:blipFill>
        <p:spPr bwMode="auto">
          <a:xfrm>
            <a:off x="0" y="3429000"/>
            <a:ext cx="9144000" cy="3429000"/>
          </a:xfrm>
          <a:prstGeom prst="rect">
            <a:avLst/>
          </a:prstGeom>
        </p:spPr>
        <p:style>
          <a:lnRef idx="2">
            <a:schemeClr val="dk1"/>
          </a:lnRef>
          <a:fillRef idx="1">
            <a:schemeClr val="lt1"/>
          </a:fillRef>
          <a:effectRef idx="0">
            <a:schemeClr val="dk1"/>
          </a:effectRef>
          <a:fontRef idx="minor">
            <a:schemeClr val="dk1"/>
          </a:fontRef>
        </p:style>
      </p:pic>
    </p:spTree>
    <p:extLst>
      <p:ext uri="{BB962C8B-B14F-4D97-AF65-F5344CB8AC3E}">
        <p14:creationId xmlns:p14="http://schemas.microsoft.com/office/powerpoint/2010/main" val="8357655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0" y="0"/>
            <a:ext cx="9144000" cy="6858000"/>
          </a:xfrm>
        </p:spPr>
        <p:style>
          <a:lnRef idx="2">
            <a:schemeClr val="dk1"/>
          </a:lnRef>
          <a:fillRef idx="1">
            <a:schemeClr val="lt1"/>
          </a:fillRef>
          <a:effectRef idx="0">
            <a:schemeClr val="dk1"/>
          </a:effectRef>
          <a:fontRef idx="minor">
            <a:schemeClr val="dk1"/>
          </a:fontRef>
        </p:style>
        <p:txBody>
          <a:bodyPr>
            <a:normAutofit/>
          </a:bodyPr>
          <a:lstStyle/>
          <a:p>
            <a:pPr algn="just">
              <a:buNone/>
            </a:pPr>
            <a:r>
              <a:rPr lang="es-CL" sz="2400" dirty="0" smtClean="0">
                <a:latin typeface="Times New Roman" pitchFamily="18" charset="0"/>
                <a:cs typeface="Times New Roman" pitchFamily="18" charset="0"/>
              </a:rPr>
              <a:t>    </a:t>
            </a:r>
          </a:p>
          <a:p>
            <a:pPr algn="just">
              <a:buNone/>
            </a:pPr>
            <a:endParaRPr lang="es-CL" sz="2400" dirty="0" smtClean="0">
              <a:latin typeface="Times New Roman" pitchFamily="18" charset="0"/>
              <a:cs typeface="Times New Roman" pitchFamily="18" charset="0"/>
            </a:endParaRPr>
          </a:p>
          <a:p>
            <a:pPr algn="just">
              <a:buNone/>
            </a:pPr>
            <a:r>
              <a:rPr lang="es-CL" sz="2400" dirty="0" smtClean="0">
                <a:latin typeface="Times New Roman" pitchFamily="18" charset="0"/>
                <a:cs typeface="Times New Roman" pitchFamily="18" charset="0"/>
              </a:rPr>
              <a:t>Los </a:t>
            </a:r>
            <a:r>
              <a:rPr lang="es-CL" sz="2400" dirty="0">
                <a:latin typeface="Times New Roman" pitchFamily="18" charset="0"/>
                <a:cs typeface="Times New Roman" pitchFamily="18" charset="0"/>
              </a:rPr>
              <a:t>explosivos son compuestos químicos capaces de almacenar una gran cantidad energía química y liberarla en un tiempo muy corto transformándola en energía mecánica y térmica. </a:t>
            </a:r>
            <a:endParaRPr lang="es-CL" sz="2400" dirty="0" smtClean="0">
              <a:latin typeface="Times New Roman" pitchFamily="18" charset="0"/>
              <a:cs typeface="Times New Roman" pitchFamily="18" charset="0"/>
            </a:endParaRPr>
          </a:p>
          <a:p>
            <a:pPr algn="just">
              <a:buNone/>
            </a:pPr>
            <a:endParaRPr lang="es-CL" sz="2400" dirty="0">
              <a:latin typeface="Times New Roman" pitchFamily="18" charset="0"/>
              <a:cs typeface="Times New Roman" pitchFamily="18" charset="0"/>
            </a:endParaRPr>
          </a:p>
          <a:p>
            <a:pPr algn="just">
              <a:buNone/>
            </a:pPr>
            <a:r>
              <a:rPr lang="es-CL" sz="2400" dirty="0">
                <a:latin typeface="Times New Roman" pitchFamily="18" charset="0"/>
                <a:cs typeface="Times New Roman" pitchFamily="18" charset="0"/>
              </a:rPr>
              <a:t>     La velocidad de la reacción química es fundamental, pues la energía térmica no tiene tiempo de ser disipada y queda acumulada en los gases, que la liberan de forma violenta, cómo trabajo mecánico. Este fenómeno recibe el término de explosión. </a:t>
            </a:r>
            <a:endParaRPr lang="es-CL" sz="2400" dirty="0" smtClean="0">
              <a:latin typeface="Times New Roman" pitchFamily="18" charset="0"/>
              <a:cs typeface="Times New Roman" pitchFamily="18" charset="0"/>
            </a:endParaRPr>
          </a:p>
          <a:p>
            <a:pPr algn="just">
              <a:buNone/>
            </a:pPr>
            <a:endParaRPr lang="es-CL" sz="2400" dirty="0">
              <a:latin typeface="Times New Roman" pitchFamily="18" charset="0"/>
              <a:cs typeface="Times New Roman" pitchFamily="18" charset="0"/>
            </a:endParaRPr>
          </a:p>
          <a:p>
            <a:pPr algn="just">
              <a:buNone/>
            </a:pPr>
            <a:r>
              <a:rPr lang="es-CL" sz="2400" b="1" dirty="0">
                <a:solidFill>
                  <a:srgbClr val="FF0000"/>
                </a:solidFill>
                <a:latin typeface="Times New Roman" pitchFamily="18" charset="0"/>
                <a:cs typeface="Times New Roman" pitchFamily="18" charset="0"/>
              </a:rPr>
              <a:t>    </a:t>
            </a:r>
            <a:r>
              <a:rPr lang="es-CL" sz="2400" i="1" u="sng" dirty="0">
                <a:solidFill>
                  <a:schemeClr val="tx1"/>
                </a:solidFill>
                <a:latin typeface="Times New Roman" pitchFamily="18" charset="0"/>
                <a:cs typeface="Times New Roman" pitchFamily="18" charset="0"/>
              </a:rPr>
              <a:t>Explosión</a:t>
            </a:r>
            <a:r>
              <a:rPr lang="es-CL" sz="2400" i="1" dirty="0">
                <a:solidFill>
                  <a:schemeClr val="tx1"/>
                </a:solidFill>
                <a:latin typeface="Times New Roman" pitchFamily="18" charset="0"/>
                <a:cs typeface="Times New Roman" pitchFamily="18" charset="0"/>
              </a:rPr>
              <a:t>: </a:t>
            </a:r>
            <a:r>
              <a:rPr lang="es-CL" sz="2400" dirty="0">
                <a:latin typeface="Times New Roman" pitchFamily="18" charset="0"/>
                <a:cs typeface="Times New Roman" pitchFamily="18" charset="0"/>
              </a:rPr>
              <a:t>Es un fenómeno de oxidación-reducción; oxidación del carbono e hidrógeno del explosivo por el oxígeno de la molécula y reducción del nitrógeno de la misma</a:t>
            </a:r>
            <a:r>
              <a:rPr lang="es-CL" sz="2400" dirty="0"/>
              <a:t>. </a:t>
            </a:r>
            <a:endParaRPr lang="es-CL" sz="2400" dirty="0" smtClean="0"/>
          </a:p>
          <a:p>
            <a:pPr algn="just">
              <a:buNone/>
            </a:pPr>
            <a:r>
              <a:rPr lang="es-CL" sz="2400" dirty="0">
                <a:latin typeface="Times New Roman" pitchFamily="18" charset="0"/>
                <a:cs typeface="Times New Roman" pitchFamily="18" charset="0"/>
              </a:rPr>
              <a:t> </a:t>
            </a:r>
            <a:r>
              <a:rPr lang="es-CL" sz="2400" dirty="0" smtClean="0">
                <a:latin typeface="Times New Roman" pitchFamily="18" charset="0"/>
                <a:cs typeface="Times New Roman" pitchFamily="18" charset="0"/>
              </a:rPr>
              <a:t>   </a:t>
            </a:r>
            <a:endParaRPr lang="es-CL" sz="2400" dirty="0"/>
          </a:p>
          <a:p>
            <a:pPr algn="just">
              <a:buNone/>
            </a:pPr>
            <a:endParaRPr lang="es-CL" sz="2400" dirty="0" smtClean="0"/>
          </a:p>
          <a:p>
            <a:pPr algn="just">
              <a:buNone/>
            </a:pPr>
            <a:endParaRPr lang="es-CL" sz="2400" dirty="0"/>
          </a:p>
          <a:p>
            <a:pPr marL="0" indent="0">
              <a:buNone/>
            </a:pPr>
            <a:endParaRPr lang="es-CL" dirty="0"/>
          </a:p>
        </p:txBody>
      </p:sp>
    </p:spTree>
    <p:extLst>
      <p:ext uri="{BB962C8B-B14F-4D97-AF65-F5344CB8AC3E}">
        <p14:creationId xmlns:p14="http://schemas.microsoft.com/office/powerpoint/2010/main" val="371741632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0" y="0"/>
            <a:ext cx="9144000" cy="6858000"/>
          </a:xfrm>
        </p:spPr>
        <p:style>
          <a:lnRef idx="2">
            <a:schemeClr val="dk1"/>
          </a:lnRef>
          <a:fillRef idx="1">
            <a:schemeClr val="lt1"/>
          </a:fillRef>
          <a:effectRef idx="0">
            <a:schemeClr val="dk1"/>
          </a:effectRef>
          <a:fontRef idx="minor">
            <a:schemeClr val="dk1"/>
          </a:fontRef>
        </p:style>
        <p:txBody>
          <a:bodyPr>
            <a:normAutofit/>
          </a:bodyPr>
          <a:lstStyle/>
          <a:p>
            <a:pPr algn="just"/>
            <a:r>
              <a:rPr lang="es-ES" sz="2600" dirty="0">
                <a:latin typeface="Times New Roman" pitchFamily="18" charset="0"/>
                <a:cs typeface="Times New Roman" pitchFamily="18" charset="0"/>
              </a:rPr>
              <a:t>Este tipo de utilitario tiene un compresor incluido para cargar y en caso que este falle puede conectarse la cargadora a la red de aire comprimido. </a:t>
            </a:r>
          </a:p>
          <a:p>
            <a:pPr algn="just"/>
            <a:r>
              <a:rPr lang="es-ES" sz="2600" dirty="0">
                <a:latin typeface="Times New Roman" pitchFamily="18" charset="0"/>
                <a:cs typeface="Times New Roman" pitchFamily="18" charset="0"/>
              </a:rPr>
              <a:t>Elimina los tiempos de ubicación e instalación que se hacían con la cargadora manual.</a:t>
            </a:r>
          </a:p>
          <a:p>
            <a:pPr algn="just">
              <a:buFontTx/>
              <a:buChar char="•"/>
            </a:pPr>
            <a:r>
              <a:rPr lang="es-ES" sz="2600" dirty="0">
                <a:latin typeface="Times New Roman" pitchFamily="18" charset="0"/>
                <a:cs typeface="Times New Roman" pitchFamily="18" charset="0"/>
              </a:rPr>
              <a:t>Además permite con su canastillo de trabajo cargar las perforaciones más altas del diagrama de disparo.</a:t>
            </a:r>
          </a:p>
          <a:p>
            <a:pPr algn="just">
              <a:buFontTx/>
              <a:buChar char="•"/>
            </a:pPr>
            <a:r>
              <a:rPr lang="es-ES" sz="2600" dirty="0">
                <a:latin typeface="Times New Roman" pitchFamily="18" charset="0"/>
                <a:cs typeface="Times New Roman" pitchFamily="18" charset="0"/>
              </a:rPr>
              <a:t>Estos equipos están siendo atizados cada día más en minería.</a:t>
            </a:r>
          </a:p>
          <a:p>
            <a:pPr algn="just">
              <a:buFontTx/>
              <a:buChar char="•"/>
            </a:pPr>
            <a:r>
              <a:rPr lang="es-ES" sz="2600" dirty="0">
                <a:latin typeface="Times New Roman" pitchFamily="18" charset="0"/>
                <a:cs typeface="Times New Roman" pitchFamily="18" charset="0"/>
              </a:rPr>
              <a:t>Con estos equipos mecanizados se a logrado realizar los carguíos de frentes con mayor rapidez y facilidad, haciendo el trabajo menos pesado para el operador de carguío. Estos equipos son utilizados para el transporte de explosivos teniendo la autorización correspondiente del Sernageomin y cumpliendo con el reglamento de explosivos.</a:t>
            </a:r>
          </a:p>
          <a:p>
            <a:pPr marL="0" indent="0">
              <a:buNone/>
            </a:pPr>
            <a:endParaRPr lang="es-CL" dirty="0"/>
          </a:p>
        </p:txBody>
      </p:sp>
    </p:spTree>
    <p:extLst>
      <p:ext uri="{BB962C8B-B14F-4D97-AF65-F5344CB8AC3E}">
        <p14:creationId xmlns:p14="http://schemas.microsoft.com/office/powerpoint/2010/main" val="2787374173"/>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D:\productos de Kama\CARGADOR DE EXPLOSIVOS.jpg"/>
          <p:cNvPicPr>
            <a:picLocks noGrp="1" noChangeAspect="1" noChangeArrowheads="1"/>
          </p:cNvPicPr>
          <p:nvPr>
            <p:ph idx="1"/>
          </p:nvPr>
        </p:nvPicPr>
        <p:blipFill>
          <a:blip r:embed="rId2" cstate="print"/>
          <a:srcRect/>
          <a:stretch>
            <a:fillRect/>
          </a:stretch>
        </p:blipFill>
        <p:spPr bwMode="auto">
          <a:xfrm>
            <a:off x="28724" y="0"/>
            <a:ext cx="9115276" cy="3429000"/>
          </a:xfrm>
          <a:prstGeom prst="rect">
            <a:avLst/>
          </a:prstGeom>
          <a:ln>
            <a:headEnd/>
            <a:tailEnd/>
          </a:ln>
        </p:spPr>
        <p:style>
          <a:lnRef idx="2">
            <a:schemeClr val="dk1"/>
          </a:lnRef>
          <a:fillRef idx="1">
            <a:schemeClr val="lt1"/>
          </a:fillRef>
          <a:effectRef idx="0">
            <a:schemeClr val="dk1"/>
          </a:effectRef>
          <a:fontRef idx="minor">
            <a:schemeClr val="dk1"/>
          </a:fontRef>
        </p:style>
      </p:pic>
      <p:pic>
        <p:nvPicPr>
          <p:cNvPr id="5" name="Picture 2" descr="C:\Users\Victor\Desktop\vehiculo-de-transporte-carga-de-explosivos-cargadora-de-nafo-383804.jpg"/>
          <p:cNvPicPr>
            <a:picLocks noChangeAspect="1" noChangeArrowheads="1"/>
          </p:cNvPicPr>
          <p:nvPr/>
        </p:nvPicPr>
        <p:blipFill>
          <a:blip r:embed="rId3" cstate="print"/>
          <a:srcRect/>
          <a:stretch>
            <a:fillRect/>
          </a:stretch>
        </p:blipFill>
        <p:spPr bwMode="auto">
          <a:xfrm>
            <a:off x="0" y="3429000"/>
            <a:ext cx="9144000" cy="3429000"/>
          </a:xfrm>
          <a:prstGeom prst="rect">
            <a:avLst/>
          </a:prstGeom>
        </p:spPr>
        <p:style>
          <a:lnRef idx="2">
            <a:schemeClr val="dk1"/>
          </a:lnRef>
          <a:fillRef idx="1">
            <a:schemeClr val="lt1"/>
          </a:fillRef>
          <a:effectRef idx="0">
            <a:schemeClr val="dk1"/>
          </a:effectRef>
          <a:fontRef idx="minor">
            <a:schemeClr val="dk1"/>
          </a:fontRef>
        </p:style>
      </p:pic>
    </p:spTree>
    <p:extLst>
      <p:ext uri="{BB962C8B-B14F-4D97-AF65-F5344CB8AC3E}">
        <p14:creationId xmlns:p14="http://schemas.microsoft.com/office/powerpoint/2010/main" val="389368162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0"/>
            <a:ext cx="9144000" cy="764704"/>
          </a:xfrm>
        </p:spPr>
        <p:style>
          <a:lnRef idx="2">
            <a:schemeClr val="dk1"/>
          </a:lnRef>
          <a:fillRef idx="1">
            <a:schemeClr val="lt1"/>
          </a:fillRef>
          <a:effectRef idx="0">
            <a:schemeClr val="dk1"/>
          </a:effectRef>
          <a:fontRef idx="minor">
            <a:schemeClr val="dk1"/>
          </a:fontRef>
        </p:style>
        <p:txBody>
          <a:bodyPr>
            <a:normAutofit/>
          </a:bodyPr>
          <a:lstStyle/>
          <a:p>
            <a:r>
              <a:rPr lang="es-CL" sz="3600" dirty="0" smtClean="0">
                <a:solidFill>
                  <a:srgbClr val="FF0000"/>
                </a:solidFill>
                <a:latin typeface="Times New Roman" pitchFamily="18" charset="0"/>
                <a:cs typeface="Times New Roman" pitchFamily="18" charset="0"/>
              </a:rPr>
              <a:t>Camión Traslado y Carguío. Rajo Abierto</a:t>
            </a:r>
            <a:endParaRPr lang="es-CL" sz="3600" dirty="0">
              <a:solidFill>
                <a:srgbClr val="FF0000"/>
              </a:solidFill>
              <a:latin typeface="Times New Roman" pitchFamily="18" charset="0"/>
              <a:cs typeface="Times New Roman" pitchFamily="18" charset="0"/>
            </a:endParaRPr>
          </a:p>
        </p:txBody>
      </p:sp>
      <p:pic>
        <p:nvPicPr>
          <p:cNvPr id="3074" name="Picture 2" descr="C:\Users\Victor\Desktop\Camion explosivo Rajo.jpg"/>
          <p:cNvPicPr>
            <a:picLocks noGrp="1" noChangeAspect="1" noChangeArrowheads="1"/>
          </p:cNvPicPr>
          <p:nvPr>
            <p:ph idx="1"/>
          </p:nvPr>
        </p:nvPicPr>
        <p:blipFill>
          <a:blip r:embed="rId2" cstate="print"/>
          <a:srcRect/>
          <a:stretch>
            <a:fillRect/>
          </a:stretch>
        </p:blipFill>
        <p:spPr bwMode="auto">
          <a:xfrm>
            <a:off x="27390" y="0"/>
            <a:ext cx="9116610" cy="3429000"/>
          </a:xfrm>
          <a:prstGeom prst="rect">
            <a:avLst/>
          </a:prstGeom>
        </p:spPr>
        <p:style>
          <a:lnRef idx="2">
            <a:schemeClr val="dk1"/>
          </a:lnRef>
          <a:fillRef idx="1">
            <a:schemeClr val="lt1"/>
          </a:fillRef>
          <a:effectRef idx="0">
            <a:schemeClr val="dk1"/>
          </a:effectRef>
          <a:fontRef idx="minor">
            <a:schemeClr val="dk1"/>
          </a:fontRef>
        </p:style>
      </p:pic>
      <p:pic>
        <p:nvPicPr>
          <p:cNvPr id="4" name="Picture 2" descr="C:\Users\Victor\Desktop\CAMION..jpg"/>
          <p:cNvPicPr>
            <a:picLocks noChangeAspect="1" noChangeArrowheads="1"/>
          </p:cNvPicPr>
          <p:nvPr/>
        </p:nvPicPr>
        <p:blipFill>
          <a:blip r:embed="rId3" cstate="print"/>
          <a:srcRect/>
          <a:stretch>
            <a:fillRect/>
          </a:stretch>
        </p:blipFill>
        <p:spPr bwMode="auto">
          <a:xfrm>
            <a:off x="1475656" y="3429000"/>
            <a:ext cx="5688632" cy="3429000"/>
          </a:xfrm>
          <a:prstGeom prst="rect">
            <a:avLst/>
          </a:prstGeom>
          <a:noFill/>
        </p:spPr>
      </p:pic>
    </p:spTree>
    <p:extLst>
      <p:ext uri="{BB962C8B-B14F-4D97-AF65-F5344CB8AC3E}">
        <p14:creationId xmlns:p14="http://schemas.microsoft.com/office/powerpoint/2010/main" val="822367173"/>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Victor\Pictures\imagesLJ6U3M1Y.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542" y="3914776"/>
            <a:ext cx="4277426" cy="294322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Victor\Pictures\Dibujo jp.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3914775"/>
          </a:xfrm>
          <a:prstGeom prst="rect">
            <a:avLst/>
          </a:prstGeom>
          <a:noFill/>
          <a:extLst>
            <a:ext uri="{909E8E84-426E-40DD-AFC4-6F175D3DCCD1}">
              <a14:hiddenFill xmlns:a14="http://schemas.microsoft.com/office/drawing/2010/main">
                <a:solidFill>
                  <a:srgbClr val="FFFFFF"/>
                </a:solidFill>
              </a14:hiddenFill>
            </a:ext>
          </a:extLst>
        </p:spPr>
      </p:pic>
      <p:sp>
        <p:nvSpPr>
          <p:cNvPr id="4" name="3 CuadroTexto"/>
          <p:cNvSpPr txBox="1"/>
          <p:nvPr/>
        </p:nvSpPr>
        <p:spPr>
          <a:xfrm>
            <a:off x="5436096" y="4688269"/>
            <a:ext cx="2520280" cy="1200329"/>
          </a:xfrm>
          <a:prstGeom prst="rect">
            <a:avLst/>
          </a:prstGeom>
          <a:noFill/>
        </p:spPr>
        <p:txBody>
          <a:bodyPr wrap="square" rtlCol="0">
            <a:spAutoFit/>
          </a:bodyPr>
          <a:lstStyle/>
          <a:p>
            <a:r>
              <a:rPr lang="es-CL" sz="2400" dirty="0" smtClean="0">
                <a:latin typeface="Times New Roman" pitchFamily="18" charset="0"/>
                <a:cs typeface="Times New Roman" pitchFamily="18" charset="0"/>
              </a:rPr>
              <a:t>CARGUIO DE POZOS EN RAJO ABIERTO</a:t>
            </a:r>
            <a:endParaRPr lang="es-CL" sz="2400" dirty="0">
              <a:latin typeface="Times New Roman" pitchFamily="18" charset="0"/>
              <a:cs typeface="Times New Roman" pitchFamily="18" charset="0"/>
            </a:endParaRPr>
          </a:p>
        </p:txBody>
      </p:sp>
      <p:pic>
        <p:nvPicPr>
          <p:cNvPr id="1029" name="Picture 5" descr="C:\Users\Victor\Pictures\imagesVJ0QLBWT.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83968" y="3914775"/>
            <a:ext cx="4865924" cy="29432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9083801"/>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0" y="0"/>
            <a:ext cx="9144000" cy="6858000"/>
          </a:xfrm>
        </p:spPr>
        <p:txBody>
          <a:bodyPr>
            <a:normAutofit fontScale="92500"/>
          </a:bodyPr>
          <a:lstStyle/>
          <a:p>
            <a:pPr marL="0" indent="0" algn="just">
              <a:buNone/>
            </a:pPr>
            <a:r>
              <a:rPr lang="es-CL" sz="2400" u="sng" dirty="0" smtClean="0">
                <a:latin typeface="Times New Roman" pitchFamily="18" charset="0"/>
                <a:cs typeface="Times New Roman" pitchFamily="18" charset="0"/>
              </a:rPr>
              <a:t>TIRO QUEDADO</a:t>
            </a:r>
            <a:r>
              <a:rPr lang="es-CL" sz="2400" dirty="0" smtClean="0">
                <a:latin typeface="Times New Roman" pitchFamily="18" charset="0"/>
                <a:cs typeface="Times New Roman" pitchFamily="18" charset="0"/>
              </a:rPr>
              <a:t>: </a:t>
            </a:r>
            <a:r>
              <a:rPr lang="es-CL" sz="2400" dirty="0">
                <a:latin typeface="Times New Roman" pitchFamily="18" charset="0"/>
                <a:cs typeface="Times New Roman" pitchFamily="18" charset="0"/>
              </a:rPr>
              <a:t>Se denomina tiro quedado a el o </a:t>
            </a:r>
            <a:r>
              <a:rPr lang="es-CL" sz="2400" dirty="0" smtClean="0">
                <a:latin typeface="Times New Roman" pitchFamily="18" charset="0"/>
                <a:cs typeface="Times New Roman" pitchFamily="18" charset="0"/>
              </a:rPr>
              <a:t>los </a:t>
            </a:r>
            <a:r>
              <a:rPr lang="es-CL" sz="2400" dirty="0">
                <a:latin typeface="Times New Roman" pitchFamily="18" charset="0"/>
                <a:cs typeface="Times New Roman" pitchFamily="18" charset="0"/>
              </a:rPr>
              <a:t>tiros no detonados debido a fallas de los explosivos o de la </a:t>
            </a:r>
            <a:r>
              <a:rPr lang="es-CL" sz="2400" dirty="0" smtClean="0">
                <a:latin typeface="Times New Roman" pitchFamily="18" charset="0"/>
                <a:cs typeface="Times New Roman" pitchFamily="18" charset="0"/>
              </a:rPr>
              <a:t>operación, </a:t>
            </a:r>
            <a:r>
              <a:rPr lang="es-CL" sz="2400" dirty="0">
                <a:latin typeface="Times New Roman" pitchFamily="18" charset="0"/>
                <a:cs typeface="Times New Roman" pitchFamily="18" charset="0"/>
              </a:rPr>
              <a:t>explosivos o restos de explosivos que producto de la tronadura no detonaron. Es una consecuencia no deseada de alto riesgo, que involucra medidas inmediatas a objeto de detonarlos en forma segura.</a:t>
            </a:r>
            <a:endParaRPr lang="es-CL" sz="2400" dirty="0" smtClean="0">
              <a:latin typeface="Times New Roman" pitchFamily="18" charset="0"/>
              <a:cs typeface="Times New Roman" pitchFamily="18" charset="0"/>
            </a:endParaRPr>
          </a:p>
          <a:p>
            <a:pPr algn="just"/>
            <a:r>
              <a:rPr lang="es-CL" sz="2400" dirty="0" smtClean="0">
                <a:latin typeface="Times New Roman" pitchFamily="18" charset="0"/>
                <a:cs typeface="Times New Roman" pitchFamily="18" charset="0"/>
              </a:rPr>
              <a:t>Después </a:t>
            </a:r>
            <a:r>
              <a:rPr lang="es-CL" sz="2400" dirty="0">
                <a:latin typeface="Times New Roman" pitchFamily="18" charset="0"/>
                <a:cs typeface="Times New Roman" pitchFamily="18" charset="0"/>
              </a:rPr>
              <a:t>de cada tronadura se debe revisar la frente tronada para detectar posibles tiros quedados</a:t>
            </a:r>
            <a:r>
              <a:rPr lang="es-CL" sz="2400" dirty="0" smtClean="0">
                <a:latin typeface="Times New Roman" pitchFamily="18" charset="0"/>
                <a:cs typeface="Times New Roman" pitchFamily="18" charset="0"/>
              </a:rPr>
              <a:t>.</a:t>
            </a:r>
            <a:r>
              <a:rPr lang="es-CL" sz="2400" dirty="0">
                <a:latin typeface="Times New Roman" pitchFamily="18" charset="0"/>
                <a:cs typeface="Times New Roman" pitchFamily="18" charset="0"/>
              </a:rPr>
              <a:t> </a:t>
            </a:r>
            <a:endParaRPr lang="es-CL" sz="2400" dirty="0" smtClean="0">
              <a:latin typeface="Times New Roman" pitchFamily="18" charset="0"/>
              <a:cs typeface="Times New Roman" pitchFamily="18" charset="0"/>
            </a:endParaRPr>
          </a:p>
          <a:p>
            <a:pPr algn="just"/>
            <a:r>
              <a:rPr lang="es-CL" sz="2400" dirty="0" smtClean="0">
                <a:latin typeface="Times New Roman" pitchFamily="18" charset="0"/>
                <a:cs typeface="Times New Roman" pitchFamily="18" charset="0"/>
              </a:rPr>
              <a:t>No se deben extraer </a:t>
            </a:r>
            <a:r>
              <a:rPr lang="es-CL" sz="2400" dirty="0">
                <a:latin typeface="Times New Roman" pitchFamily="18" charset="0"/>
                <a:cs typeface="Times New Roman" pitchFamily="18" charset="0"/>
              </a:rPr>
              <a:t>las cargas de los tiros quedados; los que se deberán disolver con agua y se harán explotar con nuevas </a:t>
            </a:r>
            <a:r>
              <a:rPr lang="es-CL" sz="2400" dirty="0" smtClean="0">
                <a:latin typeface="Times New Roman" pitchFamily="18" charset="0"/>
                <a:cs typeface="Times New Roman" pitchFamily="18" charset="0"/>
              </a:rPr>
              <a:t>carga.</a:t>
            </a:r>
            <a:r>
              <a:rPr lang="es-CL" sz="2400" dirty="0">
                <a:latin typeface="Times New Roman" pitchFamily="18" charset="0"/>
                <a:cs typeface="Times New Roman" pitchFamily="18" charset="0"/>
              </a:rPr>
              <a:t> </a:t>
            </a:r>
            <a:endParaRPr lang="es-CL" sz="2400" dirty="0" smtClean="0">
              <a:latin typeface="Times New Roman" pitchFamily="18" charset="0"/>
              <a:cs typeface="Times New Roman" pitchFamily="18" charset="0"/>
            </a:endParaRPr>
          </a:p>
          <a:p>
            <a:pPr algn="just"/>
            <a:r>
              <a:rPr lang="es-CL" sz="2400" dirty="0" smtClean="0">
                <a:latin typeface="Times New Roman" pitchFamily="18" charset="0"/>
                <a:cs typeface="Times New Roman" pitchFamily="18" charset="0"/>
              </a:rPr>
              <a:t>Los </a:t>
            </a:r>
            <a:r>
              <a:rPr lang="es-CL" sz="2400" dirty="0">
                <a:latin typeface="Times New Roman" pitchFamily="18" charset="0"/>
                <a:cs typeface="Times New Roman" pitchFamily="18" charset="0"/>
              </a:rPr>
              <a:t>tiros quedados se eliminarán en el turno en el que se </a:t>
            </a:r>
            <a:r>
              <a:rPr lang="es-CL" sz="2400" dirty="0" smtClean="0">
                <a:latin typeface="Times New Roman" pitchFamily="18" charset="0"/>
                <a:cs typeface="Times New Roman" pitchFamily="18" charset="0"/>
              </a:rPr>
              <a:t>detecten.</a:t>
            </a:r>
            <a:endParaRPr lang="es-CL" sz="2400" dirty="0" smtClean="0"/>
          </a:p>
          <a:p>
            <a:pPr algn="just"/>
            <a:r>
              <a:rPr lang="es-CL" sz="2400" dirty="0" smtClean="0">
                <a:latin typeface="Times New Roman" pitchFamily="18" charset="0"/>
                <a:cs typeface="Times New Roman" pitchFamily="18" charset="0"/>
              </a:rPr>
              <a:t>La </a:t>
            </a:r>
            <a:r>
              <a:rPr lang="es-CL" sz="2400" dirty="0">
                <a:latin typeface="Times New Roman" pitchFamily="18" charset="0"/>
                <a:cs typeface="Times New Roman" pitchFamily="18" charset="0"/>
              </a:rPr>
              <a:t>eliminación de tiros quedados se realizara antes de iniciar cualquier operación, y deberá hacerse de acuerdo a los Procedimientos. </a:t>
            </a:r>
            <a:endParaRPr lang="es-CL" sz="2400" dirty="0" smtClean="0">
              <a:latin typeface="Times New Roman" pitchFamily="18" charset="0"/>
              <a:cs typeface="Times New Roman" pitchFamily="18" charset="0"/>
            </a:endParaRPr>
          </a:p>
          <a:p>
            <a:pPr marL="0" indent="0" algn="just">
              <a:buNone/>
            </a:pPr>
            <a:r>
              <a:rPr lang="es-CL" sz="2400" u="sng" dirty="0" smtClean="0">
                <a:latin typeface="Times New Roman" pitchFamily="18" charset="0"/>
                <a:cs typeface="Times New Roman" pitchFamily="18" charset="0"/>
              </a:rPr>
              <a:t>Medidas </a:t>
            </a:r>
            <a:r>
              <a:rPr lang="es-CL" sz="2400" u="sng" dirty="0">
                <a:latin typeface="Times New Roman" pitchFamily="18" charset="0"/>
                <a:cs typeface="Times New Roman" pitchFamily="18" charset="0"/>
              </a:rPr>
              <a:t>que se deben tomar</a:t>
            </a:r>
            <a:r>
              <a:rPr lang="es-CL" sz="2400" dirty="0">
                <a:latin typeface="Times New Roman" pitchFamily="18" charset="0"/>
                <a:cs typeface="Times New Roman" pitchFamily="18" charset="0"/>
              </a:rPr>
              <a:t>.</a:t>
            </a:r>
          </a:p>
          <a:p>
            <a:pPr algn="just"/>
            <a:r>
              <a:rPr lang="es-CL" sz="2400" dirty="0">
                <a:latin typeface="Times New Roman" pitchFamily="18" charset="0"/>
                <a:cs typeface="Times New Roman" pitchFamily="18" charset="0"/>
              </a:rPr>
              <a:t>Aísle el área colocando letreros y/o personas (Loro)</a:t>
            </a:r>
          </a:p>
          <a:p>
            <a:pPr algn="just"/>
            <a:r>
              <a:rPr lang="es-CL" sz="2400" dirty="0">
                <a:latin typeface="Times New Roman" pitchFamily="18" charset="0"/>
                <a:cs typeface="Times New Roman" pitchFamily="18" charset="0"/>
              </a:rPr>
              <a:t>Detenga cualquier tipo de trabajo en la frente o que este en el radio establecido.</a:t>
            </a:r>
          </a:p>
          <a:p>
            <a:pPr algn="just"/>
            <a:r>
              <a:rPr lang="es-CL" sz="2400" dirty="0">
                <a:latin typeface="Times New Roman" pitchFamily="18" charset="0"/>
                <a:cs typeface="Times New Roman" pitchFamily="18" charset="0"/>
              </a:rPr>
              <a:t>Limpie la perforación retirando el taco.</a:t>
            </a:r>
          </a:p>
          <a:p>
            <a:pPr algn="just"/>
            <a:r>
              <a:rPr lang="es-CL" sz="2400" dirty="0">
                <a:latin typeface="Times New Roman" pitchFamily="18" charset="0"/>
                <a:cs typeface="Times New Roman" pitchFamily="18" charset="0"/>
              </a:rPr>
              <a:t>Coloque un nuevo cebo y vuelva a quemar de acuerdo a Procedimiento.</a:t>
            </a:r>
          </a:p>
          <a:p>
            <a:pPr marL="0" indent="0">
              <a:buNone/>
            </a:pPr>
            <a:endParaRPr lang="es-CL" sz="2400" dirty="0"/>
          </a:p>
        </p:txBody>
      </p:sp>
    </p:spTree>
    <p:extLst>
      <p:ext uri="{BB962C8B-B14F-4D97-AF65-F5344CB8AC3E}">
        <p14:creationId xmlns:p14="http://schemas.microsoft.com/office/powerpoint/2010/main" val="2474840408"/>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0" y="0"/>
            <a:ext cx="9144000" cy="6858000"/>
          </a:xfrm>
        </p:spPr>
        <p:style>
          <a:lnRef idx="2">
            <a:schemeClr val="dk1"/>
          </a:lnRef>
          <a:fillRef idx="1">
            <a:schemeClr val="lt1"/>
          </a:fillRef>
          <a:effectRef idx="0">
            <a:schemeClr val="dk1"/>
          </a:effectRef>
          <a:fontRef idx="minor">
            <a:schemeClr val="dk1"/>
          </a:fontRef>
        </p:style>
        <p:txBody>
          <a:bodyPr>
            <a:normAutofit/>
          </a:bodyPr>
          <a:lstStyle/>
          <a:p>
            <a:pPr marL="0" indent="0">
              <a:buNone/>
            </a:pPr>
            <a:r>
              <a:rPr lang="es-CL" sz="2400" u="sng" dirty="0" smtClean="0">
                <a:latin typeface="Times New Roman" pitchFamily="18" charset="0"/>
                <a:cs typeface="Times New Roman" pitchFamily="18" charset="0"/>
              </a:rPr>
              <a:t>RECOMENDACIONES:</a:t>
            </a:r>
          </a:p>
          <a:p>
            <a:r>
              <a:rPr lang="es-CL" sz="2400" dirty="0" smtClean="0">
                <a:latin typeface="Times New Roman" pitchFamily="18" charset="0"/>
                <a:cs typeface="Times New Roman" pitchFamily="18" charset="0"/>
              </a:rPr>
              <a:t>No podrá, ni deberá usarse </a:t>
            </a:r>
            <a:r>
              <a:rPr lang="es-CL" sz="2400" dirty="0">
                <a:latin typeface="Times New Roman" pitchFamily="18" charset="0"/>
                <a:cs typeface="Times New Roman" pitchFamily="18" charset="0"/>
              </a:rPr>
              <a:t>el resto de un hueco quedado en una nueva </a:t>
            </a:r>
            <a:r>
              <a:rPr lang="es-CL" sz="2400" dirty="0" smtClean="0">
                <a:latin typeface="Times New Roman" pitchFamily="18" charset="0"/>
                <a:cs typeface="Times New Roman" pitchFamily="18" charset="0"/>
              </a:rPr>
              <a:t>perforación</a:t>
            </a:r>
            <a:r>
              <a:rPr lang="es-CL" sz="2400" dirty="0">
                <a:latin typeface="Times New Roman" pitchFamily="18" charset="0"/>
                <a:cs typeface="Times New Roman" pitchFamily="18" charset="0"/>
              </a:rPr>
              <a:t>, la cual en todo caso sólo podrá efectuarse, cuando menos a 20 cm. de la realizada con </a:t>
            </a:r>
            <a:r>
              <a:rPr lang="es-CL" sz="2400" dirty="0" smtClean="0">
                <a:latin typeface="Times New Roman" pitchFamily="18" charset="0"/>
                <a:cs typeface="Times New Roman" pitchFamily="18" charset="0"/>
              </a:rPr>
              <a:t>anterioridad.</a:t>
            </a:r>
          </a:p>
          <a:p>
            <a:r>
              <a:rPr lang="es-CL" sz="2400" dirty="0" smtClean="0">
                <a:latin typeface="Times New Roman" pitchFamily="18" charset="0"/>
                <a:cs typeface="Times New Roman" pitchFamily="18" charset="0"/>
              </a:rPr>
              <a:t>En </a:t>
            </a:r>
            <a:r>
              <a:rPr lang="es-CL" sz="2400" dirty="0">
                <a:latin typeface="Times New Roman" pitchFamily="18" charset="0"/>
                <a:cs typeface="Times New Roman" pitchFamily="18" charset="0"/>
              </a:rPr>
              <a:t>caso de constatarse la presencia de cartuchos cargados cuando se </a:t>
            </a:r>
            <a:r>
              <a:rPr lang="es-CL" sz="2400" dirty="0" smtClean="0">
                <a:latin typeface="Times New Roman" pitchFamily="18" charset="0"/>
                <a:cs typeface="Times New Roman" pitchFamily="18" charset="0"/>
              </a:rPr>
              <a:t>esta realizando la marina o retiro de </a:t>
            </a:r>
            <a:r>
              <a:rPr lang="es-CL" sz="2400" dirty="0">
                <a:latin typeface="Times New Roman" pitchFamily="18" charset="0"/>
                <a:cs typeface="Times New Roman" pitchFamily="18" charset="0"/>
              </a:rPr>
              <a:t>mineral se deberá sacar el fulminante y transportarlo por separado</a:t>
            </a:r>
            <a:r>
              <a:rPr lang="es-CL" sz="2400" dirty="0" smtClean="0">
                <a:latin typeface="Times New Roman" pitchFamily="18" charset="0"/>
                <a:cs typeface="Times New Roman" pitchFamily="18" charset="0"/>
              </a:rPr>
              <a:t>.</a:t>
            </a:r>
          </a:p>
          <a:p>
            <a:r>
              <a:rPr lang="es-CL" sz="2400" dirty="0" smtClean="0">
                <a:latin typeface="Times New Roman" pitchFamily="18" charset="0"/>
                <a:cs typeface="Times New Roman" pitchFamily="18" charset="0"/>
              </a:rPr>
              <a:t>En </a:t>
            </a:r>
            <a:r>
              <a:rPr lang="es-CL" sz="2400" dirty="0">
                <a:latin typeface="Times New Roman" pitchFamily="18" charset="0"/>
                <a:cs typeface="Times New Roman" pitchFamily="18" charset="0"/>
              </a:rPr>
              <a:t>todo trabajo minero se deberá llevar un libro para la información de los tiros quedados y su eliminación. En dicho libro de registro, los Supervisores anotarán los tiros quedados, detectados, eliminados o sin eliminar </a:t>
            </a:r>
            <a:r>
              <a:rPr lang="es-CL" sz="2400" dirty="0" smtClean="0">
                <a:latin typeface="Times New Roman" pitchFamily="18" charset="0"/>
                <a:cs typeface="Times New Roman" pitchFamily="18" charset="0"/>
              </a:rPr>
              <a:t>dejando constancia </a:t>
            </a:r>
            <a:r>
              <a:rPr lang="es-CL" sz="2400" dirty="0">
                <a:latin typeface="Times New Roman" pitchFamily="18" charset="0"/>
                <a:cs typeface="Times New Roman" pitchFamily="18" charset="0"/>
              </a:rPr>
              <a:t>de los mismos con el respaldo de su firma</a:t>
            </a:r>
            <a:r>
              <a:rPr lang="es-CL" sz="2400" dirty="0" smtClean="0">
                <a:latin typeface="Times New Roman" pitchFamily="18" charset="0"/>
                <a:cs typeface="Times New Roman" pitchFamily="18" charset="0"/>
              </a:rPr>
              <a:t>.</a:t>
            </a:r>
            <a:r>
              <a:rPr lang="es-CL" sz="2400" dirty="0">
                <a:latin typeface="Times New Roman" pitchFamily="18" charset="0"/>
                <a:cs typeface="Times New Roman" pitchFamily="18" charset="0"/>
              </a:rPr>
              <a:t> </a:t>
            </a:r>
            <a:endParaRPr lang="es-CL" sz="2400" dirty="0" smtClean="0">
              <a:latin typeface="Times New Roman" pitchFamily="18" charset="0"/>
              <a:cs typeface="Times New Roman" pitchFamily="18" charset="0"/>
            </a:endParaRPr>
          </a:p>
          <a:p>
            <a:r>
              <a:rPr lang="es-CL" sz="2400" dirty="0" smtClean="0">
                <a:latin typeface="Times New Roman" pitchFamily="18" charset="0"/>
                <a:cs typeface="Times New Roman" pitchFamily="18" charset="0"/>
              </a:rPr>
              <a:t>En </a:t>
            </a:r>
            <a:r>
              <a:rPr lang="es-CL" sz="2400" dirty="0">
                <a:latin typeface="Times New Roman" pitchFamily="18" charset="0"/>
                <a:cs typeface="Times New Roman" pitchFamily="18" charset="0"/>
              </a:rPr>
              <a:t>forma </a:t>
            </a:r>
            <a:r>
              <a:rPr lang="es-CL" sz="2400" i="1" u="sng" dirty="0">
                <a:latin typeface="Times New Roman" pitchFamily="18" charset="0"/>
                <a:cs typeface="Times New Roman" pitchFamily="18" charset="0"/>
              </a:rPr>
              <a:t>previa al </a:t>
            </a:r>
            <a:r>
              <a:rPr lang="es-CL" sz="2400" i="1" u="sng" dirty="0" smtClean="0">
                <a:latin typeface="Times New Roman" pitchFamily="18" charset="0"/>
                <a:cs typeface="Times New Roman" pitchFamily="18" charset="0"/>
              </a:rPr>
              <a:t>inicio de perforaciones </a:t>
            </a:r>
            <a:r>
              <a:rPr lang="es-CL" sz="2400" dirty="0" smtClean="0">
                <a:latin typeface="Times New Roman" pitchFamily="18" charset="0"/>
                <a:cs typeface="Times New Roman" pitchFamily="18" charset="0"/>
              </a:rPr>
              <a:t>(nuevas) </a:t>
            </a:r>
            <a:r>
              <a:rPr lang="es-CL" sz="2400" dirty="0">
                <a:latin typeface="Times New Roman" pitchFamily="18" charset="0"/>
                <a:cs typeface="Times New Roman" pitchFamily="18" charset="0"/>
              </a:rPr>
              <a:t>en lugares en los que se hayan efectuado disparos con anterioridad, se deberá lavar </a:t>
            </a:r>
            <a:r>
              <a:rPr lang="es-CL" sz="2400" dirty="0" smtClean="0">
                <a:latin typeface="Times New Roman" pitchFamily="18" charset="0"/>
                <a:cs typeface="Times New Roman" pitchFamily="18" charset="0"/>
              </a:rPr>
              <a:t>el/la </a:t>
            </a:r>
            <a:r>
              <a:rPr lang="es-CL" sz="2400" dirty="0">
                <a:latin typeface="Times New Roman" pitchFamily="18" charset="0"/>
                <a:cs typeface="Times New Roman" pitchFamily="18" charset="0"/>
              </a:rPr>
              <a:t>frente con agua y revisarlo cuidadosamente para determinar la existencia de tiros quedados.</a:t>
            </a:r>
            <a:br>
              <a:rPr lang="es-CL" sz="2400" dirty="0">
                <a:latin typeface="Times New Roman" pitchFamily="18" charset="0"/>
                <a:cs typeface="Times New Roman" pitchFamily="18" charset="0"/>
              </a:rPr>
            </a:br>
            <a:endParaRPr lang="es-CL" sz="2400" dirty="0">
              <a:latin typeface="Times New Roman" pitchFamily="18" charset="0"/>
              <a:cs typeface="Times New Roman" pitchFamily="18" charset="0"/>
            </a:endParaRPr>
          </a:p>
          <a:p>
            <a:pPr marL="0" indent="0">
              <a:buNone/>
            </a:pPr>
            <a:endParaRPr lang="es-CL" sz="2400" dirty="0">
              <a:latin typeface="Times New Roman" pitchFamily="18" charset="0"/>
              <a:cs typeface="Times New Roman" pitchFamily="18" charset="0"/>
            </a:endParaRPr>
          </a:p>
        </p:txBody>
      </p:sp>
    </p:spTree>
    <p:extLst>
      <p:ext uri="{BB962C8B-B14F-4D97-AF65-F5344CB8AC3E}">
        <p14:creationId xmlns:p14="http://schemas.microsoft.com/office/powerpoint/2010/main" val="1411465087"/>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0" y="0"/>
            <a:ext cx="9144000" cy="6858000"/>
          </a:xfrm>
        </p:spPr>
        <p:style>
          <a:lnRef idx="2">
            <a:schemeClr val="dk1"/>
          </a:lnRef>
          <a:fillRef idx="1">
            <a:schemeClr val="lt1"/>
          </a:fillRef>
          <a:effectRef idx="0">
            <a:schemeClr val="dk1"/>
          </a:effectRef>
          <a:fontRef idx="minor">
            <a:schemeClr val="dk1"/>
          </a:fontRef>
        </p:style>
        <p:txBody>
          <a:bodyPr>
            <a:noAutofit/>
          </a:bodyPr>
          <a:lstStyle/>
          <a:p>
            <a:pPr marL="0" indent="0">
              <a:buNone/>
            </a:pPr>
            <a:r>
              <a:rPr lang="es-CL" sz="2400" u="sng" dirty="0" smtClean="0">
                <a:latin typeface="Times New Roman" pitchFamily="18" charset="0"/>
                <a:cs typeface="Times New Roman" pitchFamily="18" charset="0"/>
              </a:rPr>
              <a:t>MINA RAJO ABIERTO: Tiros Quedados (TQ)</a:t>
            </a:r>
          </a:p>
          <a:p>
            <a:r>
              <a:rPr lang="es-CL" sz="2400" dirty="0" smtClean="0">
                <a:latin typeface="Times New Roman" pitchFamily="18" charset="0"/>
                <a:cs typeface="Times New Roman" pitchFamily="18" charset="0"/>
              </a:rPr>
              <a:t>Los TQ corresponden al tiro o a los tiros de un disparo que no detonan. También es considerada como tiro quedado toda perforación que contenga restos de explosivos, aun cuando hubiese detonado parte de la carga explosiva depositada en su interior.</a:t>
            </a:r>
          </a:p>
          <a:p>
            <a:r>
              <a:rPr lang="es-CL" sz="2400" dirty="0" smtClean="0">
                <a:latin typeface="Times New Roman" pitchFamily="18" charset="0"/>
                <a:cs typeface="Times New Roman" pitchFamily="18" charset="0"/>
              </a:rPr>
              <a:t>Inmediatamente después de cada tronadura, se debe examinar cuidadosamente toda el área afectada para detectar la presencia de TQ y/o restos de explosivos sueltos. También se recoge todo resto de tubo no eléctrico o cordón detonante que exista sobre la roca tronada</a:t>
            </a:r>
            <a:r>
              <a:rPr lang="es-CL" sz="2400" dirty="0">
                <a:latin typeface="Times New Roman" pitchFamily="18" charset="0"/>
                <a:cs typeface="Times New Roman" pitchFamily="18" charset="0"/>
              </a:rPr>
              <a:t>. </a:t>
            </a:r>
            <a:endParaRPr lang="es-CL" sz="2400" dirty="0" smtClean="0">
              <a:latin typeface="Times New Roman" pitchFamily="18" charset="0"/>
              <a:cs typeface="Times New Roman" pitchFamily="18" charset="0"/>
            </a:endParaRPr>
          </a:p>
          <a:p>
            <a:r>
              <a:rPr lang="es-CL" sz="2400" dirty="0" smtClean="0">
                <a:latin typeface="Times New Roman" pitchFamily="18" charset="0"/>
                <a:cs typeface="Times New Roman" pitchFamily="18" charset="0"/>
              </a:rPr>
              <a:t>Si </a:t>
            </a:r>
            <a:r>
              <a:rPr lang="es-CL" sz="2400" dirty="0">
                <a:latin typeface="Times New Roman" pitchFamily="18" charset="0"/>
                <a:cs typeface="Times New Roman" pitchFamily="18" charset="0"/>
              </a:rPr>
              <a:t>se detecta la presencia de uno o más TQ, se debe avisar al jefe de turno de la mina, quien aísla inmediatamente el área, señalizando su ubicación. En este caso el procedimiento de seguridad por seguir es el siguiente:</a:t>
            </a:r>
          </a:p>
          <a:p>
            <a:r>
              <a:rPr lang="es-CL" sz="2400" dirty="0">
                <a:latin typeface="Times New Roman" pitchFamily="18" charset="0"/>
                <a:cs typeface="Times New Roman" pitchFamily="18" charset="0"/>
              </a:rPr>
              <a:t> El jefe de turno de la mina ordena retirar el personal y maquinaria del área afectada hasta un radio superior a 30 metros del TQ. </a:t>
            </a:r>
          </a:p>
          <a:p>
            <a:endParaRPr lang="es-CL" sz="2400" dirty="0" smtClean="0">
              <a:latin typeface="Times New Roman" pitchFamily="18" charset="0"/>
              <a:cs typeface="Times New Roman" pitchFamily="18" charset="0"/>
            </a:endParaRPr>
          </a:p>
          <a:p>
            <a:pPr marL="0" indent="0">
              <a:buNone/>
            </a:pPr>
            <a:r>
              <a:rPr lang="es-CL" sz="2400" dirty="0" smtClean="0">
                <a:latin typeface="Times New Roman" pitchFamily="18" charset="0"/>
                <a:cs typeface="Times New Roman" pitchFamily="18" charset="0"/>
              </a:rPr>
              <a:t> </a:t>
            </a:r>
            <a:endParaRPr lang="es-CL" sz="2400" dirty="0">
              <a:latin typeface="Times New Roman" pitchFamily="18" charset="0"/>
              <a:cs typeface="Times New Roman" pitchFamily="18" charset="0"/>
            </a:endParaRPr>
          </a:p>
        </p:txBody>
      </p:sp>
    </p:spTree>
    <p:extLst>
      <p:ext uri="{BB962C8B-B14F-4D97-AF65-F5344CB8AC3E}">
        <p14:creationId xmlns:p14="http://schemas.microsoft.com/office/powerpoint/2010/main" val="2087121812"/>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0" y="0"/>
            <a:ext cx="9144000" cy="6858000"/>
          </a:xfrm>
        </p:spPr>
        <p:style>
          <a:lnRef idx="2">
            <a:schemeClr val="dk1"/>
          </a:lnRef>
          <a:fillRef idx="1">
            <a:schemeClr val="lt1"/>
          </a:fillRef>
          <a:effectRef idx="0">
            <a:schemeClr val="dk1"/>
          </a:effectRef>
          <a:fontRef idx="minor">
            <a:schemeClr val="dk1"/>
          </a:fontRef>
        </p:style>
        <p:txBody>
          <a:bodyPr>
            <a:normAutofit lnSpcReduction="10000"/>
          </a:bodyPr>
          <a:lstStyle/>
          <a:p>
            <a:pPr algn="just"/>
            <a:r>
              <a:rPr lang="es-CL" sz="2400" dirty="0">
                <a:latin typeface="Times New Roman" pitchFamily="18" charset="0"/>
                <a:cs typeface="Times New Roman" pitchFamily="18" charset="0"/>
              </a:rPr>
              <a:t>Se debe involucrar sólo personal necesario para sacar el tiro, para lo cual el resguardo del área se hace </a:t>
            </a:r>
            <a:r>
              <a:rPr lang="es-CL" sz="2400" dirty="0" smtClean="0">
                <a:latin typeface="Times New Roman" pitchFamily="18" charset="0"/>
                <a:cs typeface="Times New Roman" pitchFamily="18" charset="0"/>
              </a:rPr>
              <a:t>con </a:t>
            </a:r>
            <a:r>
              <a:rPr lang="es-CL" sz="2400" dirty="0">
                <a:latin typeface="Times New Roman" pitchFamily="18" charset="0"/>
                <a:cs typeface="Times New Roman" pitchFamily="18" charset="0"/>
              </a:rPr>
              <a:t>letreros que digan "</a:t>
            </a:r>
            <a:r>
              <a:rPr lang="es-CL" sz="2400" dirty="0" smtClean="0">
                <a:latin typeface="Times New Roman" pitchFamily="18" charset="0"/>
                <a:cs typeface="Times New Roman" pitchFamily="18" charset="0"/>
              </a:rPr>
              <a:t>Explosivos No Pasar”, usando caballetes </a:t>
            </a:r>
            <a:r>
              <a:rPr lang="es-CL" sz="2400" dirty="0">
                <a:latin typeface="Times New Roman" pitchFamily="18" charset="0"/>
                <a:cs typeface="Times New Roman" pitchFamily="18" charset="0"/>
              </a:rPr>
              <a:t>y conos reflectantes. </a:t>
            </a:r>
          </a:p>
          <a:p>
            <a:pPr algn="just"/>
            <a:r>
              <a:rPr lang="es-CL" sz="2400" dirty="0" smtClean="0">
                <a:latin typeface="Times New Roman" pitchFamily="18" charset="0"/>
                <a:cs typeface="Times New Roman" pitchFamily="18" charset="0"/>
              </a:rPr>
              <a:t>El </a:t>
            </a:r>
            <a:r>
              <a:rPr lang="es-CL" sz="2400" dirty="0">
                <a:latin typeface="Times New Roman" pitchFamily="18" charset="0"/>
                <a:cs typeface="Times New Roman" pitchFamily="18" charset="0"/>
              </a:rPr>
              <a:t>jefe de tronadura de la mina avisa al supervisor para que se presente de inmediato con todos los elementos necesarios para eliminar el TQ. </a:t>
            </a:r>
          </a:p>
          <a:p>
            <a:pPr algn="just"/>
            <a:r>
              <a:rPr lang="es-CL" sz="2400" dirty="0">
                <a:latin typeface="Times New Roman" pitchFamily="18" charset="0"/>
                <a:cs typeface="Times New Roman" pitchFamily="18" charset="0"/>
              </a:rPr>
              <a:t> El jefe de tronadura de la mina calcula las distancias de evacuación de acuerdo con las características del TQ, considerando: diámetro, largo, cantidad de explosivo, ubicación, tipo de roca, burden, características del explosivo, cálculo y diseño. </a:t>
            </a:r>
            <a:endParaRPr lang="es-CL" sz="2400" dirty="0" smtClean="0">
              <a:latin typeface="Times New Roman" pitchFamily="18" charset="0"/>
              <a:cs typeface="Times New Roman" pitchFamily="18" charset="0"/>
            </a:endParaRPr>
          </a:p>
          <a:p>
            <a:pPr algn="just"/>
            <a:r>
              <a:rPr lang="es-CL" sz="2400" dirty="0" smtClean="0">
                <a:latin typeface="Times New Roman" pitchFamily="18" charset="0"/>
                <a:cs typeface="Times New Roman" pitchFamily="18" charset="0"/>
              </a:rPr>
              <a:t>Siempre </a:t>
            </a:r>
            <a:r>
              <a:rPr lang="es-CL" sz="2400" dirty="0">
                <a:latin typeface="Times New Roman" pitchFamily="18" charset="0"/>
                <a:cs typeface="Times New Roman" pitchFamily="18" charset="0"/>
              </a:rPr>
              <a:t>debe considerarse que el tiro no tiene burden</a:t>
            </a:r>
            <a:r>
              <a:rPr lang="es-CL" sz="2400" dirty="0" smtClean="0">
                <a:latin typeface="Times New Roman" pitchFamily="18" charset="0"/>
                <a:cs typeface="Times New Roman" pitchFamily="18" charset="0"/>
              </a:rPr>
              <a:t>.</a:t>
            </a:r>
          </a:p>
          <a:p>
            <a:pPr algn="just"/>
            <a:r>
              <a:rPr lang="es-CL" sz="2400" dirty="0" smtClean="0">
                <a:latin typeface="Times New Roman" pitchFamily="18" charset="0"/>
                <a:cs typeface="Times New Roman" pitchFamily="18" charset="0"/>
              </a:rPr>
              <a:t>Todo </a:t>
            </a:r>
            <a:r>
              <a:rPr lang="es-CL" sz="2400" dirty="0">
                <a:latin typeface="Times New Roman" pitchFamily="18" charset="0"/>
                <a:cs typeface="Times New Roman" pitchFamily="18" charset="0"/>
              </a:rPr>
              <a:t>TQ en mina a rajo abierto deberá ser eliminado con luz natural. </a:t>
            </a:r>
          </a:p>
          <a:p>
            <a:pPr algn="just"/>
            <a:r>
              <a:rPr lang="es-CL" sz="2400" dirty="0" smtClean="0">
                <a:latin typeface="Times New Roman" pitchFamily="18" charset="0"/>
                <a:cs typeface="Times New Roman" pitchFamily="18" charset="0"/>
              </a:rPr>
              <a:t>Todo </a:t>
            </a:r>
            <a:r>
              <a:rPr lang="es-CL" sz="2400" dirty="0">
                <a:latin typeface="Times New Roman" pitchFamily="18" charset="0"/>
                <a:cs typeface="Times New Roman" pitchFamily="18" charset="0"/>
              </a:rPr>
              <a:t>TQ debe ser eliminado en el turno que se detecta. Si no es posible hacerlo, se debe avisar al Jefe de turno siguiente para que siga el procedimiento establecido. </a:t>
            </a:r>
          </a:p>
          <a:p>
            <a:pPr algn="just"/>
            <a:r>
              <a:rPr lang="es-CL" sz="2400" dirty="0">
                <a:latin typeface="Times New Roman" pitchFamily="18" charset="0"/>
                <a:cs typeface="Times New Roman" pitchFamily="18" charset="0"/>
              </a:rPr>
              <a:t>Las personas encargadas de eliminar el TQ son el jefe de tronadura de la mina o el supervisor responsable designado en su reemplazo y un trabajador, de preferencia el más experto. </a:t>
            </a:r>
          </a:p>
          <a:p>
            <a:endParaRPr lang="es-CL" sz="2400" dirty="0">
              <a:latin typeface="Times New Roman" pitchFamily="18" charset="0"/>
              <a:cs typeface="Times New Roman" pitchFamily="18" charset="0"/>
            </a:endParaRPr>
          </a:p>
          <a:p>
            <a:endParaRPr lang="es-CL" dirty="0"/>
          </a:p>
        </p:txBody>
      </p:sp>
    </p:spTree>
    <p:extLst>
      <p:ext uri="{BB962C8B-B14F-4D97-AF65-F5344CB8AC3E}">
        <p14:creationId xmlns:p14="http://schemas.microsoft.com/office/powerpoint/2010/main" val="162622228"/>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0" y="0"/>
            <a:ext cx="9144000" cy="6858000"/>
          </a:xfrm>
        </p:spPr>
        <p:style>
          <a:lnRef idx="2">
            <a:schemeClr val="dk1"/>
          </a:lnRef>
          <a:fillRef idx="1">
            <a:schemeClr val="lt1"/>
          </a:fillRef>
          <a:effectRef idx="0">
            <a:schemeClr val="dk1"/>
          </a:effectRef>
          <a:fontRef idx="minor">
            <a:schemeClr val="dk1"/>
          </a:fontRef>
        </p:style>
        <p:txBody>
          <a:bodyPr>
            <a:normAutofit/>
          </a:bodyPr>
          <a:lstStyle/>
          <a:p>
            <a:pPr algn="just"/>
            <a:r>
              <a:rPr lang="es-CL" sz="2400" dirty="0">
                <a:latin typeface="Times New Roman" pitchFamily="18" charset="0"/>
                <a:cs typeface="Times New Roman" pitchFamily="18" charset="0"/>
              </a:rPr>
              <a:t>Puesto que es muy peligroso tratar de recuperar explosivos, se debe eliminar de inmediato. </a:t>
            </a:r>
          </a:p>
          <a:p>
            <a:pPr algn="just"/>
            <a:r>
              <a:rPr lang="es-CL" sz="2400" dirty="0">
                <a:latin typeface="Times New Roman" pitchFamily="18" charset="0"/>
                <a:cs typeface="Times New Roman" pitchFamily="18" charset="0"/>
              </a:rPr>
              <a:t> Para la eliminación de un TQ se realiza el siguiente procedimiento: </a:t>
            </a:r>
          </a:p>
          <a:p>
            <a:pPr algn="just"/>
            <a:r>
              <a:rPr lang="es-CL" sz="2400" dirty="0">
                <a:latin typeface="Times New Roman" pitchFamily="18" charset="0"/>
                <a:cs typeface="Times New Roman" pitchFamily="18" charset="0"/>
              </a:rPr>
              <a:t>Se despeja la roca alrededor del TQ. Si para ello se requiere </a:t>
            </a:r>
            <a:r>
              <a:rPr lang="es-CL" sz="2400" dirty="0" smtClean="0">
                <a:latin typeface="Times New Roman" pitchFamily="18" charset="0"/>
                <a:cs typeface="Times New Roman" pitchFamily="18" charset="0"/>
              </a:rPr>
              <a:t>una maquinaria </a:t>
            </a:r>
            <a:r>
              <a:rPr lang="es-CL" sz="2400" dirty="0">
                <a:latin typeface="Times New Roman" pitchFamily="18" charset="0"/>
                <a:cs typeface="Times New Roman" pitchFamily="18" charset="0"/>
              </a:rPr>
              <a:t>pesada, la operación debe ser dirigida por el supervisor de tronadura. Por ningún motivo se debe realizar sin supervisión. </a:t>
            </a:r>
          </a:p>
          <a:p>
            <a:pPr algn="just"/>
            <a:r>
              <a:rPr lang="es-CL" sz="2400" dirty="0">
                <a:latin typeface="Times New Roman" pitchFamily="18" charset="0"/>
                <a:cs typeface="Times New Roman" pitchFamily="18" charset="0"/>
              </a:rPr>
              <a:t>Una vez ubicado el pozo, éste debe ser señalizado y -en lo posible- colocar dentro de él un coligüe como guía. En lo posible, el explosivo iniciador empleado para eliminar el TQ debe tener mayor potencia que el usado en la carga. </a:t>
            </a:r>
          </a:p>
          <a:p>
            <a:pPr algn="just"/>
            <a:r>
              <a:rPr lang="es-CL" sz="2400" dirty="0">
                <a:latin typeface="Times New Roman" pitchFamily="18" charset="0"/>
                <a:cs typeface="Times New Roman" pitchFamily="18" charset="0"/>
              </a:rPr>
              <a:t>Si se trata de explosivos sueltos, éstos deben recogerse y destruirse de inmediato, conforme a las normas establecidas. </a:t>
            </a:r>
          </a:p>
          <a:p>
            <a:pPr algn="just"/>
            <a:r>
              <a:rPr lang="es-CL" sz="2400" dirty="0">
                <a:latin typeface="Times New Roman" pitchFamily="18" charset="0"/>
                <a:cs typeface="Times New Roman" pitchFamily="18" charset="0"/>
              </a:rPr>
              <a:t>El jefe de tronadura debe anotar en el libro los TQ que se han detectado, eliminado o no, respaldando la información con su firma. </a:t>
            </a:r>
          </a:p>
          <a:p>
            <a:pPr algn="just"/>
            <a:r>
              <a:rPr lang="es-CL" sz="2400" dirty="0">
                <a:latin typeface="Times New Roman" pitchFamily="18" charset="0"/>
                <a:cs typeface="Times New Roman" pitchFamily="18" charset="0"/>
              </a:rPr>
              <a:t>Se debe emitir un informe de investigación de incidente que contenga las causas, estado de conservación de los explosivos y la forma en que se eliminaron. </a:t>
            </a:r>
          </a:p>
          <a:p>
            <a:pPr algn="just"/>
            <a:endParaRPr lang="es-CL" sz="2400" dirty="0">
              <a:latin typeface="Times New Roman" pitchFamily="18" charset="0"/>
              <a:cs typeface="Times New Roman" pitchFamily="18" charset="0"/>
            </a:endParaRPr>
          </a:p>
          <a:p>
            <a:pPr marL="0" indent="0" algn="just">
              <a:buNone/>
            </a:pPr>
            <a:endParaRPr lang="es-CL" sz="2400" dirty="0"/>
          </a:p>
        </p:txBody>
      </p:sp>
    </p:spTree>
    <p:extLst>
      <p:ext uri="{BB962C8B-B14F-4D97-AF65-F5344CB8AC3E}">
        <p14:creationId xmlns:p14="http://schemas.microsoft.com/office/powerpoint/2010/main" val="838440965"/>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0" y="0"/>
            <a:ext cx="9144000" cy="6858000"/>
          </a:xfrm>
        </p:spPr>
        <p:style>
          <a:lnRef idx="2">
            <a:schemeClr val="dk1"/>
          </a:lnRef>
          <a:fillRef idx="1">
            <a:schemeClr val="lt1"/>
          </a:fillRef>
          <a:effectRef idx="0">
            <a:schemeClr val="dk1"/>
          </a:effectRef>
          <a:fontRef idx="minor">
            <a:schemeClr val="dk1"/>
          </a:fontRef>
        </p:style>
        <p:txBody>
          <a:bodyPr>
            <a:normAutofit/>
          </a:bodyPr>
          <a:lstStyle/>
          <a:p>
            <a:pPr algn="just"/>
            <a:r>
              <a:rPr lang="es-CL" sz="2400" dirty="0" smtClean="0">
                <a:latin typeface="Times New Roman" pitchFamily="18" charset="0"/>
                <a:cs typeface="Times New Roman" pitchFamily="18" charset="0"/>
              </a:rPr>
              <a:t>LORO VIVO: Toda </a:t>
            </a:r>
            <a:r>
              <a:rPr lang="es-CL" sz="2400" dirty="0">
                <a:latin typeface="Times New Roman" pitchFamily="18" charset="0"/>
                <a:cs typeface="Times New Roman" pitchFamily="18" charset="0"/>
              </a:rPr>
              <a:t>persona con conocimientos de las operaciones de la Mina y que por orden directa del encargado de la operación con explosivos, tiene la responsabilidad de impedir el ingreso de personas o equipos a un sector amagado.</a:t>
            </a:r>
          </a:p>
          <a:p>
            <a:pPr algn="just"/>
            <a:r>
              <a:rPr lang="es-CL" sz="2400" dirty="0" smtClean="0">
                <a:latin typeface="Times New Roman" pitchFamily="18" charset="0"/>
                <a:cs typeface="Times New Roman" pitchFamily="18" charset="0"/>
              </a:rPr>
              <a:t>LORO METALICO: </a:t>
            </a:r>
            <a:r>
              <a:rPr lang="es-CL" sz="2400" dirty="0">
                <a:latin typeface="Times New Roman" pitchFamily="18" charset="0"/>
                <a:cs typeface="Times New Roman" pitchFamily="18" charset="0"/>
              </a:rPr>
              <a:t>Es todo letrero de prohibición combinado con símbolo NO PASAR, mediante leyenda “PELIGRO NO PASAR DISPARO” u otra relativa al peligro que resguarda, impide el paso a un sector amagado.</a:t>
            </a:r>
          </a:p>
          <a:p>
            <a:endParaRPr lang="es-CL" sz="2400" dirty="0"/>
          </a:p>
        </p:txBody>
      </p:sp>
      <p:pic>
        <p:nvPicPr>
          <p:cNvPr id="4" name="Picture 2"/>
          <p:cNvPicPr>
            <a:picLocks noChangeAspect="1" noChangeArrowheads="1"/>
          </p:cNvPicPr>
          <p:nvPr/>
        </p:nvPicPr>
        <p:blipFill>
          <a:blip r:embed="rId2" cstate="print"/>
          <a:srcRect/>
          <a:stretch>
            <a:fillRect/>
          </a:stretch>
        </p:blipFill>
        <p:spPr bwMode="auto">
          <a:xfrm>
            <a:off x="2843808" y="2708920"/>
            <a:ext cx="6300192" cy="3960440"/>
          </a:xfrm>
          <a:prstGeom prst="rect">
            <a:avLst/>
          </a:prstGeom>
          <a:ln w="25400" cap="flat" cmpd="sng" algn="ctr">
            <a:solidFill>
              <a:schemeClr val="dk1"/>
            </a:solidFill>
            <a:prstDash val="solid"/>
            <a:headEnd/>
            <a:tailEnd/>
          </a:ln>
        </p:spPr>
        <p:style>
          <a:lnRef idx="2">
            <a:schemeClr val="dk1"/>
          </a:lnRef>
          <a:fillRef idx="1">
            <a:schemeClr val="lt1"/>
          </a:fillRef>
          <a:effectRef idx="0">
            <a:schemeClr val="dk1"/>
          </a:effectRef>
          <a:fontRef idx="minor">
            <a:schemeClr val="dk1"/>
          </a:fontRef>
        </p:style>
      </p:pic>
      <p:sp>
        <p:nvSpPr>
          <p:cNvPr id="5" name="4 CuadroTexto"/>
          <p:cNvSpPr txBox="1"/>
          <p:nvPr/>
        </p:nvSpPr>
        <p:spPr>
          <a:xfrm>
            <a:off x="2843808" y="2708920"/>
            <a:ext cx="1512168" cy="369332"/>
          </a:xfrm>
          <a:prstGeom prst="rect">
            <a:avLst/>
          </a:prstGeom>
          <a:noFill/>
        </p:spPr>
        <p:txBody>
          <a:bodyPr wrap="square" rtlCol="0">
            <a:spAutoFit/>
          </a:bodyPr>
          <a:lstStyle/>
          <a:p>
            <a:r>
              <a:rPr lang="es-CL" b="1" dirty="0" smtClean="0">
                <a:solidFill>
                  <a:schemeClr val="bg1"/>
                </a:solidFill>
                <a:latin typeface="Times New Roman" pitchFamily="18" charset="0"/>
                <a:cs typeface="Times New Roman" pitchFamily="18" charset="0"/>
              </a:rPr>
              <a:t>LORO VIVO</a:t>
            </a:r>
            <a:endParaRPr lang="es-CL" b="1" dirty="0">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val="14743619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928662" y="500042"/>
            <a:ext cx="7143800" cy="3785652"/>
          </a:xfrm>
          <a:prstGeom prst="rect">
            <a:avLst/>
          </a:prstGeom>
        </p:spPr>
        <p:txBody>
          <a:bodyPr wrap="square">
            <a:spAutoFit/>
          </a:bodyPr>
          <a:lstStyle/>
          <a:p>
            <a:pPr algn="just">
              <a:buNone/>
            </a:pPr>
            <a:r>
              <a:rPr lang="es-CL" sz="2400" b="1" dirty="0" smtClean="0">
                <a:solidFill>
                  <a:srgbClr val="FF0000"/>
                </a:solidFill>
                <a:latin typeface="Times New Roman" pitchFamily="18" charset="0"/>
                <a:cs typeface="Times New Roman" pitchFamily="18" charset="0"/>
              </a:rPr>
              <a:t>CARACTERISTICAS DE LOS EXPLOSIVOS.</a:t>
            </a:r>
          </a:p>
          <a:p>
            <a:pPr algn="just">
              <a:buNone/>
            </a:pPr>
            <a:endParaRPr lang="es-CL" sz="2400" b="1" dirty="0" smtClean="0">
              <a:solidFill>
                <a:srgbClr val="FF0000"/>
              </a:solidFill>
              <a:latin typeface="Times New Roman" pitchFamily="18" charset="0"/>
              <a:cs typeface="Times New Roman" pitchFamily="18" charset="0"/>
            </a:endParaRPr>
          </a:p>
          <a:p>
            <a:pPr algn="just"/>
            <a:r>
              <a:rPr lang="es-CL" sz="2400" dirty="0" smtClean="0">
                <a:latin typeface="Times New Roman" pitchFamily="18" charset="0"/>
                <a:cs typeface="Times New Roman" pitchFamily="18" charset="0"/>
              </a:rPr>
              <a:t>La selección de un explosivo dependerá grandemente de las </a:t>
            </a:r>
            <a:r>
              <a:rPr lang="es-CL" sz="2400" i="1" u="sng" dirty="0" smtClean="0">
                <a:latin typeface="Times New Roman" pitchFamily="18" charset="0"/>
                <a:cs typeface="Times New Roman" pitchFamily="18" charset="0"/>
              </a:rPr>
              <a:t>características o propiedades </a:t>
            </a:r>
            <a:r>
              <a:rPr lang="es-CL" sz="2400" dirty="0" smtClean="0">
                <a:latin typeface="Times New Roman" pitchFamily="18" charset="0"/>
                <a:cs typeface="Times New Roman" pitchFamily="18" charset="0"/>
              </a:rPr>
              <a:t>de los explosivos y su adaptabilidad al material por disparar ya que la eficacia de la tronadura de cualquier explosivo es controlada por su composición química y el efecto producido por las condiciones del terreno bajo las cuales esta trabajando.</a:t>
            </a:r>
          </a:p>
          <a:p>
            <a:pPr algn="just"/>
            <a:endParaRPr lang="es-CL" sz="2400" dirty="0" smtClean="0">
              <a:latin typeface="Times New Roman" pitchFamily="18" charset="0"/>
              <a:cs typeface="Times New Roman" pitchFamily="18" charset="0"/>
            </a:endParaRPr>
          </a:p>
          <a:p>
            <a:pPr algn="just"/>
            <a:endParaRPr lang="es-CL" sz="2400" dirty="0">
              <a:latin typeface="Times New Roman" pitchFamily="18" charset="0"/>
              <a:cs typeface="Times New Roman" pitchFamily="18" charset="0"/>
            </a:endParaRP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style>
          <a:lnRef idx="1">
            <a:schemeClr val="accent1"/>
          </a:lnRef>
          <a:fillRef idx="2">
            <a:schemeClr val="accent1"/>
          </a:fillRef>
          <a:effectRef idx="1">
            <a:schemeClr val="accent1"/>
          </a:effectRef>
          <a:fontRef idx="minor">
            <a:schemeClr val="dk1"/>
          </a:fontRef>
        </p:style>
        <p:txBody>
          <a:bodyPr>
            <a:normAutofit/>
          </a:bodyPr>
          <a:lstStyle/>
          <a:p>
            <a:r>
              <a:rPr lang="es-CL" sz="5400" dirty="0" smtClean="0">
                <a:solidFill>
                  <a:srgbClr val="FF0000"/>
                </a:solidFill>
                <a:latin typeface="Times New Roman" pitchFamily="18" charset="0"/>
                <a:cs typeface="Times New Roman" pitchFamily="18" charset="0"/>
              </a:rPr>
              <a:t>EXPLOSIVOS</a:t>
            </a:r>
            <a:endParaRPr lang="es-CL" sz="5400" dirty="0">
              <a:solidFill>
                <a:srgbClr val="FF0000"/>
              </a:solidFill>
              <a:latin typeface="Times New Roman" pitchFamily="18" charset="0"/>
              <a:cs typeface="Times New Roman" pitchFamily="18" charset="0"/>
            </a:endParaRPr>
          </a:p>
        </p:txBody>
      </p:sp>
      <p:sp>
        <p:nvSpPr>
          <p:cNvPr id="3" name="2 Marcador de contenido"/>
          <p:cNvSpPr>
            <a:spLocks noGrp="1"/>
          </p:cNvSpPr>
          <p:nvPr>
            <p:ph idx="1"/>
          </p:nvPr>
        </p:nvSpPr>
        <p:spPr/>
        <p:style>
          <a:lnRef idx="1">
            <a:schemeClr val="accent1"/>
          </a:lnRef>
          <a:fillRef idx="2">
            <a:schemeClr val="accent1"/>
          </a:fillRef>
          <a:effectRef idx="1">
            <a:schemeClr val="accent1"/>
          </a:effectRef>
          <a:fontRef idx="minor">
            <a:schemeClr val="dk1"/>
          </a:fontRef>
        </p:style>
        <p:txBody>
          <a:bodyPr/>
          <a:lstStyle/>
          <a:p>
            <a:endParaRPr lang="es-CL" dirty="0" smtClean="0"/>
          </a:p>
          <a:p>
            <a:pPr>
              <a:buNone/>
            </a:pPr>
            <a:r>
              <a:rPr lang="es-CL" dirty="0" smtClean="0"/>
              <a:t>    </a:t>
            </a:r>
            <a:r>
              <a:rPr lang="es-CL" sz="4000" b="1" dirty="0" smtClean="0">
                <a:solidFill>
                  <a:srgbClr val="FF0000"/>
                </a:solidFill>
                <a:latin typeface="Times New Roman" pitchFamily="18" charset="0"/>
                <a:cs typeface="Times New Roman" pitchFamily="18" charset="0"/>
              </a:rPr>
              <a:t>REGLAMENTACION.</a:t>
            </a:r>
          </a:p>
          <a:p>
            <a:r>
              <a:rPr lang="es-CL" sz="4000" b="1" dirty="0" smtClean="0">
                <a:solidFill>
                  <a:srgbClr val="FF0000"/>
                </a:solidFill>
                <a:latin typeface="Times New Roman" pitchFamily="18" charset="0"/>
                <a:cs typeface="Times New Roman" pitchFamily="18" charset="0"/>
              </a:rPr>
              <a:t>LEY 17.798. CONTROL DE ARMAS</a:t>
            </a:r>
          </a:p>
          <a:p>
            <a:r>
              <a:rPr lang="es-CL" sz="4000" b="1" dirty="0" smtClean="0">
                <a:solidFill>
                  <a:srgbClr val="FF0000"/>
                </a:solidFill>
                <a:latin typeface="Times New Roman" pitchFamily="18" charset="0"/>
                <a:cs typeface="Times New Roman" pitchFamily="18" charset="0"/>
              </a:rPr>
              <a:t>DS N° 132/72.SERNAGEOMIN</a:t>
            </a:r>
            <a:endParaRPr lang="es-CL" sz="4000" b="1"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1960</TotalTime>
  <Words>7779</Words>
  <Application>Microsoft Office PowerPoint</Application>
  <PresentationFormat>Presentación en pantalla (4:3)</PresentationFormat>
  <Paragraphs>375</Paragraphs>
  <Slides>90</Slides>
  <Notes>0</Notes>
  <HiddenSlides>0</HiddenSlides>
  <MMClips>0</MMClips>
  <ScaleCrop>false</ScaleCrop>
  <HeadingPairs>
    <vt:vector size="4" baseType="variant">
      <vt:variant>
        <vt:lpstr>Tema</vt:lpstr>
      </vt:variant>
      <vt:variant>
        <vt:i4>1</vt:i4>
      </vt:variant>
      <vt:variant>
        <vt:lpstr>Títulos de diapositiva</vt:lpstr>
      </vt:variant>
      <vt:variant>
        <vt:i4>90</vt:i4>
      </vt:variant>
    </vt:vector>
  </HeadingPairs>
  <TitlesOfParts>
    <vt:vector size="91" baseType="lpstr">
      <vt:lpstr>Tema de Office</vt:lpstr>
      <vt:lpstr> TRONADURA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  ..</vt:lpstr>
      <vt:lpstr>Presentación de PowerPoint</vt:lpstr>
      <vt:lpstr>Presentación de PowerPoint</vt:lpstr>
      <vt:lpstr>Presentación de PowerPoint</vt:lpstr>
      <vt:lpstr>Presentación de PowerPoint</vt:lpstr>
      <vt:lpstr>Presentación de PowerPoint</vt:lpstr>
      <vt:lpstr>EXPLOSIVOS SECUNDARIOS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Camión Traslado y Carguío. Rajo Abierto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EXPLOSIVOS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Victor</dc:creator>
  <cp:lastModifiedBy>Notebook</cp:lastModifiedBy>
  <cp:revision>88</cp:revision>
  <dcterms:created xsi:type="dcterms:W3CDTF">2013-06-17T23:59:59Z</dcterms:created>
  <dcterms:modified xsi:type="dcterms:W3CDTF">2015-11-23T12:32:30Z</dcterms:modified>
</cp:coreProperties>
</file>